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19"/>
  </p:notesMasterIdLst>
  <p:handoutMasterIdLst>
    <p:handoutMasterId r:id="rId20"/>
  </p:handoutMasterIdLst>
  <p:sldIdLst>
    <p:sldId id="292" r:id="rId5"/>
    <p:sldId id="303" r:id="rId6"/>
    <p:sldId id="291" r:id="rId7"/>
    <p:sldId id="312" r:id="rId8"/>
    <p:sldId id="295" r:id="rId9"/>
    <p:sldId id="307" r:id="rId10"/>
    <p:sldId id="320" r:id="rId11"/>
    <p:sldId id="316" r:id="rId12"/>
    <p:sldId id="298" r:id="rId13"/>
    <p:sldId id="299" r:id="rId14"/>
    <p:sldId id="302" r:id="rId15"/>
    <p:sldId id="317" r:id="rId16"/>
    <p:sldId id="293" r:id="rId17"/>
    <p:sldId id="319" r:id="rId18"/>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73"/>
    <a:srgbClr val="E98B0D"/>
    <a:srgbClr val="1E5082"/>
    <a:srgbClr val="F3E0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202B0CA-FC54-4496-8BCA-5EF66A818D29}" styleName="Stile 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39" autoAdjust="0"/>
  </p:normalViewPr>
  <p:slideViewPr>
    <p:cSldViewPr snapToGrid="0">
      <p:cViewPr varScale="1">
        <p:scale>
          <a:sx n="117" d="100"/>
          <a:sy n="117" d="100"/>
        </p:scale>
        <p:origin x="-300" y="-180"/>
      </p:cViewPr>
      <p:guideLst>
        <p:guide orient="horz" pos="2160"/>
        <p:guide pos="3840"/>
      </p:guideLst>
    </p:cSldViewPr>
  </p:slideViewPr>
  <p:notesTextViewPr>
    <p:cViewPr>
      <p:scale>
        <a:sx n="1" d="1"/>
        <a:sy n="1" d="1"/>
      </p:scale>
      <p:origin x="0" y="0"/>
    </p:cViewPr>
  </p:notesText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3.xml.rels><?xml version="1.0" encoding="UTF-8" standalone="yes"?>
<Relationships xmlns="http://schemas.openxmlformats.org/package/2006/relationships"><Relationship Id="rId1" Type="http://schemas.openxmlformats.org/officeDocument/2006/relationships/image" Target="../media/image29.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9D924A-C306-4E7E-9474-ADDE8E3B79B4}" type="doc">
      <dgm:prSet loTypeId="urn:microsoft.com/office/officeart/2005/8/layout/hList3" loCatId="list" qsTypeId="urn:microsoft.com/office/officeart/2005/8/quickstyle/simple2" qsCatId="simple" csTypeId="urn:microsoft.com/office/officeart/2005/8/colors/accent1_1" csCatId="accent1" phldr="1"/>
      <dgm:spPr/>
      <dgm:t>
        <a:bodyPr/>
        <a:lstStyle/>
        <a:p>
          <a:endParaRPr lang="it-IT"/>
        </a:p>
      </dgm:t>
    </dgm:pt>
    <dgm:pt modelId="{8F6309CD-58DF-43D1-B53A-682E9320B324}">
      <dgm:prSet custT="1">
        <dgm:style>
          <a:lnRef idx="2">
            <a:schemeClr val="accent1"/>
          </a:lnRef>
          <a:fillRef idx="1">
            <a:schemeClr val="lt1"/>
          </a:fillRef>
          <a:effectRef idx="0">
            <a:schemeClr val="accent1"/>
          </a:effectRef>
          <a:fontRef idx="minor">
            <a:schemeClr val="dk1"/>
          </a:fontRef>
        </dgm:style>
      </dgm:prSet>
      <dgm:spPr>
        <a:solidFill>
          <a:schemeClr val="tx2">
            <a:lumMod val="20000"/>
            <a:lumOff val="80000"/>
          </a:schemeClr>
        </a:solidFill>
      </dgm:spPr>
      <dgm:t>
        <a:bodyPr/>
        <a:lstStyle/>
        <a:p>
          <a:pPr rtl="0"/>
          <a:r>
            <a:rPr lang="en-US" sz="1400" b="1" dirty="0" smtClean="0">
              <a:solidFill>
                <a:schemeClr val="tx1"/>
              </a:solidFill>
            </a:rPr>
            <a:t>Una </a:t>
          </a:r>
          <a:r>
            <a:rPr lang="en-US" sz="1400" b="1" dirty="0" err="1" smtClean="0">
              <a:solidFill>
                <a:schemeClr val="tx1"/>
              </a:solidFill>
            </a:rPr>
            <a:t>lunghezza</a:t>
          </a:r>
          <a:r>
            <a:rPr lang="en-US" sz="1400" b="1" dirty="0" smtClean="0">
              <a:solidFill>
                <a:schemeClr val="tx1"/>
              </a:solidFill>
            </a:rPr>
            <a:t> </a:t>
          </a:r>
          <a:r>
            <a:rPr lang="en-US" sz="1400" b="1" dirty="0" err="1" smtClean="0">
              <a:solidFill>
                <a:schemeClr val="tx1"/>
              </a:solidFill>
            </a:rPr>
            <a:t>maggiore</a:t>
          </a:r>
          <a:r>
            <a:rPr lang="en-US" sz="1400" b="1" dirty="0" smtClean="0">
              <a:solidFill>
                <a:schemeClr val="tx1"/>
              </a:solidFill>
            </a:rPr>
            <a:t> </a:t>
          </a:r>
          <a:r>
            <a:rPr lang="en-US" sz="1400" b="1" dirty="0" err="1" smtClean="0">
              <a:solidFill>
                <a:schemeClr val="tx1"/>
              </a:solidFill>
            </a:rPr>
            <a:t>della</a:t>
          </a:r>
          <a:r>
            <a:rPr lang="en-US" sz="1400" b="1" dirty="0" smtClean="0">
              <a:solidFill>
                <a:schemeClr val="tx1"/>
              </a:solidFill>
            </a:rPr>
            <a:t> BPL </a:t>
          </a:r>
          <a:r>
            <a:rPr lang="en-US" sz="1400" b="1" dirty="0" err="1" smtClean="0">
              <a:solidFill>
                <a:schemeClr val="tx1"/>
              </a:solidFill>
            </a:rPr>
            <a:t>impatta</a:t>
          </a:r>
          <a:r>
            <a:rPr lang="en-US" sz="1400" b="1" dirty="0" smtClean="0">
              <a:solidFill>
                <a:schemeClr val="tx1"/>
              </a:solidFill>
            </a:rPr>
            <a:t> </a:t>
          </a:r>
          <a:r>
            <a:rPr lang="en-US" sz="1400" b="1" dirty="0" err="1" smtClean="0">
              <a:solidFill>
                <a:schemeClr val="tx1"/>
              </a:solidFill>
            </a:rPr>
            <a:t>maggiormente</a:t>
          </a:r>
          <a:r>
            <a:rPr lang="en-US" sz="1400" b="1" dirty="0" smtClean="0">
              <a:solidFill>
                <a:schemeClr val="tx1"/>
              </a:solidFill>
            </a:rPr>
            <a:t> sui deficit </a:t>
          </a:r>
          <a:r>
            <a:rPr lang="en-US" sz="1400" b="1" dirty="0" err="1" smtClean="0">
              <a:solidFill>
                <a:schemeClr val="tx1"/>
              </a:solidFill>
            </a:rPr>
            <a:t>nutrizionali</a:t>
          </a:r>
          <a:r>
            <a:rPr lang="en-US" sz="1400" b="1" dirty="0" smtClean="0">
              <a:solidFill>
                <a:schemeClr val="tx1"/>
              </a:solidFill>
            </a:rPr>
            <a:t> </a:t>
          </a:r>
          <a:r>
            <a:rPr lang="en-US" sz="1400" b="1" dirty="0" err="1" smtClean="0">
              <a:solidFill>
                <a:schemeClr val="tx1"/>
              </a:solidFill>
            </a:rPr>
            <a:t>che</a:t>
          </a:r>
          <a:r>
            <a:rPr lang="en-US" sz="1400" b="1" dirty="0" smtClean="0">
              <a:solidFill>
                <a:schemeClr val="tx1"/>
              </a:solidFill>
            </a:rPr>
            <a:t> </a:t>
          </a:r>
          <a:r>
            <a:rPr lang="en-US" sz="1400" b="1" dirty="0" err="1" smtClean="0">
              <a:solidFill>
                <a:schemeClr val="tx1"/>
              </a:solidFill>
            </a:rPr>
            <a:t>sul</a:t>
          </a:r>
          <a:r>
            <a:rPr lang="en-US" sz="1400" b="1" dirty="0" smtClean="0">
              <a:solidFill>
                <a:schemeClr val="tx1"/>
              </a:solidFill>
            </a:rPr>
            <a:t> </a:t>
          </a:r>
          <a:r>
            <a:rPr lang="en-US" sz="1400" b="1" dirty="0" err="1" smtClean="0">
              <a:solidFill>
                <a:schemeClr val="tx1"/>
              </a:solidFill>
            </a:rPr>
            <a:t>calo</a:t>
          </a:r>
          <a:r>
            <a:rPr lang="en-US" sz="1400" b="1" dirty="0" smtClean="0">
              <a:solidFill>
                <a:schemeClr val="tx1"/>
              </a:solidFill>
            </a:rPr>
            <a:t> </a:t>
          </a:r>
          <a:r>
            <a:rPr lang="en-US" sz="1400" b="1" dirty="0" err="1" smtClean="0">
              <a:solidFill>
                <a:schemeClr val="tx1"/>
              </a:solidFill>
            </a:rPr>
            <a:t>ponderale</a:t>
          </a:r>
          <a:r>
            <a:rPr lang="en-US" sz="1400" b="1" dirty="0" smtClean="0">
              <a:solidFill>
                <a:schemeClr val="tx1"/>
              </a:solidFill>
            </a:rPr>
            <a:t> </a:t>
          </a:r>
          <a:br>
            <a:rPr lang="en-US" sz="1400" b="1" dirty="0" smtClean="0">
              <a:solidFill>
                <a:schemeClr val="tx1"/>
              </a:solidFill>
            </a:rPr>
          </a:br>
          <a:r>
            <a:rPr lang="en-US" sz="1400" b="1" dirty="0" smtClean="0">
              <a:solidFill>
                <a:schemeClr val="tx1"/>
              </a:solidFill>
            </a:rPr>
            <a:t>e </a:t>
          </a:r>
          <a:r>
            <a:rPr lang="en-US" sz="1400" b="1" dirty="0" err="1" smtClean="0">
              <a:solidFill>
                <a:schemeClr val="tx1"/>
              </a:solidFill>
            </a:rPr>
            <a:t>remissione</a:t>
          </a:r>
          <a:r>
            <a:rPr lang="en-US" sz="1400" b="1" dirty="0" smtClean="0">
              <a:solidFill>
                <a:schemeClr val="tx1"/>
              </a:solidFill>
            </a:rPr>
            <a:t> </a:t>
          </a:r>
          <a:r>
            <a:rPr lang="en-US" sz="1400" b="1" dirty="0" err="1" smtClean="0">
              <a:solidFill>
                <a:schemeClr val="tx1"/>
              </a:solidFill>
            </a:rPr>
            <a:t>delle</a:t>
          </a:r>
          <a:r>
            <a:rPr lang="en-US" sz="1400" b="1" dirty="0" smtClean="0">
              <a:solidFill>
                <a:schemeClr val="tx1"/>
              </a:solidFill>
            </a:rPr>
            <a:t> </a:t>
          </a:r>
          <a:r>
            <a:rPr lang="en-US" sz="1400" b="1" dirty="0" err="1" smtClean="0">
              <a:solidFill>
                <a:schemeClr val="tx1"/>
              </a:solidFill>
            </a:rPr>
            <a:t>comorbidità</a:t>
          </a:r>
          <a:endParaRPr lang="en-US" sz="1400" b="1" dirty="0">
            <a:solidFill>
              <a:schemeClr val="tx1"/>
            </a:solidFill>
          </a:endParaRPr>
        </a:p>
      </dgm:t>
    </dgm:pt>
    <dgm:pt modelId="{0D7A4DB9-9FFB-47C8-BB89-B388CD8AAEFA}" type="parTrans" cxnId="{51AE721E-8149-4DE6-8F73-FD62FF8AEF8B}">
      <dgm:prSet/>
      <dgm:spPr/>
      <dgm:t>
        <a:bodyPr/>
        <a:lstStyle/>
        <a:p>
          <a:endParaRPr lang="it-IT">
            <a:solidFill>
              <a:schemeClr val="tx1"/>
            </a:solidFill>
          </a:endParaRPr>
        </a:p>
      </dgm:t>
    </dgm:pt>
    <dgm:pt modelId="{59CF5353-AB9F-476B-B2D6-7F4FF634835A}" type="sibTrans" cxnId="{51AE721E-8149-4DE6-8F73-FD62FF8AEF8B}">
      <dgm:prSet/>
      <dgm:spPr/>
      <dgm:t>
        <a:bodyPr/>
        <a:lstStyle/>
        <a:p>
          <a:endParaRPr lang="it-IT">
            <a:solidFill>
              <a:schemeClr val="tx1"/>
            </a:solidFill>
          </a:endParaRPr>
        </a:p>
      </dgm:t>
    </dgm:pt>
    <dgm:pt modelId="{6F90CA52-F7D0-4F8F-90FF-C63DCE8DC52F}">
      <dgm:prSet custT="1"/>
      <dgm:spPr>
        <a:ln>
          <a:solidFill>
            <a:schemeClr val="accent1">
              <a:lumMod val="50000"/>
            </a:schemeClr>
          </a:solidFill>
        </a:ln>
      </dgm:spPr>
      <dgm:t>
        <a:bodyPr/>
        <a:lstStyle/>
        <a:p>
          <a:pPr rtl="0"/>
          <a:r>
            <a:rPr lang="en-US" sz="1400" dirty="0" err="1" smtClean="0">
              <a:solidFill>
                <a:schemeClr val="tx1"/>
              </a:solidFill>
            </a:rPr>
            <a:t>Un’ansa</a:t>
          </a:r>
          <a:r>
            <a:rPr lang="en-US" sz="1400" dirty="0" smtClean="0">
              <a:solidFill>
                <a:schemeClr val="tx1"/>
              </a:solidFill>
            </a:rPr>
            <a:t> </a:t>
          </a:r>
          <a:r>
            <a:rPr lang="en-US" sz="1400" dirty="0" err="1" smtClean="0">
              <a:solidFill>
                <a:schemeClr val="tx1"/>
              </a:solidFill>
            </a:rPr>
            <a:t>comune</a:t>
          </a:r>
          <a:r>
            <a:rPr lang="en-US" sz="1400" dirty="0" smtClean="0">
              <a:solidFill>
                <a:schemeClr val="tx1"/>
              </a:solidFill>
            </a:rPr>
            <a:t> </a:t>
          </a:r>
          <a:br>
            <a:rPr lang="en-US" sz="1400" dirty="0" smtClean="0">
              <a:solidFill>
                <a:schemeClr val="tx1"/>
              </a:solidFill>
            </a:rPr>
          </a:br>
          <a:r>
            <a:rPr lang="en-US" sz="1400" dirty="0" smtClean="0">
              <a:solidFill>
                <a:schemeClr val="tx1"/>
              </a:solidFill>
            </a:rPr>
            <a:t>di </a:t>
          </a:r>
          <a:r>
            <a:rPr lang="en-US" sz="1400" dirty="0" err="1" smtClean="0">
              <a:solidFill>
                <a:schemeClr val="tx1"/>
              </a:solidFill>
            </a:rPr>
            <a:t>almeno</a:t>
          </a:r>
          <a:r>
            <a:rPr lang="en-US" sz="1400" dirty="0" smtClean="0">
              <a:solidFill>
                <a:schemeClr val="tx1"/>
              </a:solidFill>
            </a:rPr>
            <a:t> </a:t>
          </a:r>
          <a:r>
            <a:rPr lang="en-US" sz="1400" dirty="0" smtClean="0">
              <a:solidFill>
                <a:schemeClr val="tx1"/>
              </a:solidFill>
            </a:rPr>
            <a:t>300 cm </a:t>
          </a:r>
          <a:r>
            <a:rPr lang="en-US" sz="1400" dirty="0" err="1" smtClean="0">
              <a:solidFill>
                <a:schemeClr val="tx1"/>
              </a:solidFill>
            </a:rPr>
            <a:t>sembrerebbe</a:t>
          </a:r>
          <a:r>
            <a:rPr lang="en-US" sz="1400" dirty="0" smtClean="0">
              <a:solidFill>
                <a:schemeClr val="tx1"/>
              </a:solidFill>
            </a:rPr>
            <a:t> </a:t>
          </a:r>
          <a:r>
            <a:rPr lang="en-US" sz="1400" dirty="0" err="1" smtClean="0">
              <a:solidFill>
                <a:schemeClr val="tx1"/>
              </a:solidFill>
            </a:rPr>
            <a:t>prevenire</a:t>
          </a:r>
          <a:r>
            <a:rPr lang="en-US" sz="1400" dirty="0" smtClean="0">
              <a:solidFill>
                <a:schemeClr val="tx1"/>
              </a:solidFill>
            </a:rPr>
            <a:t> deficit </a:t>
          </a:r>
          <a:r>
            <a:rPr lang="en-US" sz="1400" dirty="0" err="1" smtClean="0">
              <a:solidFill>
                <a:schemeClr val="tx1"/>
              </a:solidFill>
            </a:rPr>
            <a:t>nutrizionali</a:t>
          </a:r>
          <a:r>
            <a:rPr lang="en-US" sz="1400" dirty="0" smtClean="0">
              <a:solidFill>
                <a:schemeClr val="tx1"/>
              </a:solidFill>
            </a:rPr>
            <a:t> e </a:t>
          </a:r>
          <a:r>
            <a:rPr lang="en-US" sz="1400" dirty="0" err="1" smtClean="0">
              <a:solidFill>
                <a:schemeClr val="tx1"/>
              </a:solidFill>
            </a:rPr>
            <a:t>malnutrizione</a:t>
          </a:r>
          <a:endParaRPr lang="en-US" sz="1400" dirty="0">
            <a:solidFill>
              <a:schemeClr val="tx1"/>
            </a:solidFill>
          </a:endParaRPr>
        </a:p>
      </dgm:t>
    </dgm:pt>
    <dgm:pt modelId="{052DE13C-EF93-47E2-BE48-D362A7C7066F}" type="parTrans" cxnId="{8BAD7ADD-E45D-4581-8378-CCB39BDB44A0}">
      <dgm:prSet/>
      <dgm:spPr/>
      <dgm:t>
        <a:bodyPr/>
        <a:lstStyle/>
        <a:p>
          <a:endParaRPr lang="it-IT">
            <a:solidFill>
              <a:schemeClr val="tx1"/>
            </a:solidFill>
          </a:endParaRPr>
        </a:p>
      </dgm:t>
    </dgm:pt>
    <dgm:pt modelId="{5796135D-59FE-4707-A0AB-78205E0B3DB3}" type="sibTrans" cxnId="{8BAD7ADD-E45D-4581-8378-CCB39BDB44A0}">
      <dgm:prSet/>
      <dgm:spPr/>
      <dgm:t>
        <a:bodyPr/>
        <a:lstStyle/>
        <a:p>
          <a:endParaRPr lang="it-IT">
            <a:solidFill>
              <a:schemeClr val="tx1"/>
            </a:solidFill>
          </a:endParaRPr>
        </a:p>
      </dgm:t>
    </dgm:pt>
    <dgm:pt modelId="{32699E41-3B30-4832-A72A-86349163F338}">
      <dgm:prSet custT="1"/>
      <dgm:spPr>
        <a:ln>
          <a:solidFill>
            <a:schemeClr val="accent1">
              <a:lumMod val="50000"/>
            </a:schemeClr>
          </a:solidFill>
        </a:ln>
      </dgm:spPr>
      <dgm:t>
        <a:bodyPr/>
        <a:lstStyle/>
        <a:p>
          <a:pPr rtl="0"/>
          <a:r>
            <a:rPr lang="en-US" sz="1400" b="1" dirty="0" smtClean="0">
              <a:solidFill>
                <a:schemeClr val="tx1"/>
              </a:solidFill>
            </a:rPr>
            <a:t>IFSO Consensus Conference </a:t>
          </a:r>
          <a:r>
            <a:rPr lang="en-US" sz="1400" b="1" dirty="0" err="1" smtClean="0">
              <a:solidFill>
                <a:schemeClr val="tx1"/>
              </a:solidFill>
            </a:rPr>
            <a:t>raccomanda</a:t>
          </a:r>
          <a:r>
            <a:rPr lang="en-US" sz="1400" b="1" dirty="0" smtClean="0">
              <a:solidFill>
                <a:schemeClr val="tx1"/>
              </a:solidFill>
            </a:rPr>
            <a:t> per OAGB </a:t>
          </a:r>
          <a:r>
            <a:rPr lang="en-US" sz="1400" b="1" dirty="0" err="1" smtClean="0">
              <a:solidFill>
                <a:schemeClr val="tx1"/>
              </a:solidFill>
            </a:rPr>
            <a:t>una</a:t>
          </a:r>
          <a:r>
            <a:rPr lang="en-US" sz="1400" b="1" dirty="0" smtClean="0">
              <a:solidFill>
                <a:schemeClr val="tx1"/>
              </a:solidFill>
            </a:rPr>
            <a:t> BPL </a:t>
          </a:r>
          <a:br>
            <a:rPr lang="en-US" sz="1400" b="1" dirty="0" smtClean="0">
              <a:solidFill>
                <a:schemeClr val="tx1"/>
              </a:solidFill>
            </a:rPr>
          </a:br>
          <a:r>
            <a:rPr lang="en-US" sz="1400" b="1" dirty="0" smtClean="0">
              <a:solidFill>
                <a:schemeClr val="tx1"/>
              </a:solidFill>
            </a:rPr>
            <a:t>di 150–180 cm, </a:t>
          </a:r>
          <a:r>
            <a:rPr lang="en-US" sz="1400" b="1" dirty="0" err="1" smtClean="0">
              <a:solidFill>
                <a:schemeClr val="tx1"/>
              </a:solidFill>
            </a:rPr>
            <a:t>poichè</a:t>
          </a:r>
          <a:r>
            <a:rPr lang="en-US" sz="1400" b="1" dirty="0" smtClean="0">
              <a:solidFill>
                <a:schemeClr val="tx1"/>
              </a:solidFill>
            </a:rPr>
            <a:t> </a:t>
          </a:r>
          <a:r>
            <a:rPr lang="en-US" sz="1400" b="1" dirty="0" err="1" smtClean="0">
              <a:solidFill>
                <a:schemeClr val="tx1"/>
              </a:solidFill>
            </a:rPr>
            <a:t>efficace</a:t>
          </a:r>
          <a:r>
            <a:rPr lang="en-US" sz="1400" b="1" dirty="0" smtClean="0">
              <a:solidFill>
                <a:schemeClr val="tx1"/>
              </a:solidFill>
            </a:rPr>
            <a:t> e </a:t>
          </a:r>
          <a:r>
            <a:rPr lang="en-US" sz="1400" b="1" dirty="0" err="1" smtClean="0">
              <a:solidFill>
                <a:schemeClr val="tx1"/>
              </a:solidFill>
            </a:rPr>
            <a:t>sicura</a:t>
          </a:r>
          <a:endParaRPr lang="en-US" sz="1400" dirty="0">
            <a:solidFill>
              <a:schemeClr val="tx1"/>
            </a:solidFill>
          </a:endParaRPr>
        </a:p>
      </dgm:t>
    </dgm:pt>
    <dgm:pt modelId="{88ACDBBB-0DF7-4705-A004-84D407DF9C6E}" type="parTrans" cxnId="{E03BD47A-3C96-4375-BAF7-B2B6F482CE89}">
      <dgm:prSet/>
      <dgm:spPr/>
      <dgm:t>
        <a:bodyPr/>
        <a:lstStyle/>
        <a:p>
          <a:endParaRPr lang="it-IT">
            <a:solidFill>
              <a:schemeClr val="tx1"/>
            </a:solidFill>
          </a:endParaRPr>
        </a:p>
      </dgm:t>
    </dgm:pt>
    <dgm:pt modelId="{6EC2F6F9-3D35-477A-8F27-DE888DA11282}" type="sibTrans" cxnId="{E03BD47A-3C96-4375-BAF7-B2B6F482CE89}">
      <dgm:prSet/>
      <dgm:spPr/>
      <dgm:t>
        <a:bodyPr/>
        <a:lstStyle/>
        <a:p>
          <a:endParaRPr lang="it-IT">
            <a:solidFill>
              <a:schemeClr val="tx1"/>
            </a:solidFill>
          </a:endParaRPr>
        </a:p>
      </dgm:t>
    </dgm:pt>
    <dgm:pt modelId="{261D3870-5F82-4F8B-89AA-31707BF11D29}">
      <dgm:prSet custT="1"/>
      <dgm:spPr>
        <a:ln>
          <a:solidFill>
            <a:schemeClr val="accent1">
              <a:lumMod val="50000"/>
            </a:schemeClr>
          </a:solidFill>
        </a:ln>
      </dgm:spPr>
      <dgm:t>
        <a:bodyPr/>
        <a:lstStyle/>
        <a:p>
          <a:pPr rtl="0"/>
          <a:r>
            <a:rPr lang="en-US" sz="1400" dirty="0" err="1" smtClean="0">
              <a:solidFill>
                <a:schemeClr val="tx1"/>
              </a:solidFill>
            </a:rPr>
            <a:t>Nel</a:t>
          </a:r>
          <a:r>
            <a:rPr lang="en-US" sz="1400" dirty="0" smtClean="0">
              <a:solidFill>
                <a:schemeClr val="tx1"/>
              </a:solidFill>
            </a:rPr>
            <a:t> </a:t>
          </a:r>
          <a:r>
            <a:rPr lang="en-US" sz="1400" dirty="0" err="1" smtClean="0">
              <a:solidFill>
                <a:schemeClr val="tx1"/>
              </a:solidFill>
            </a:rPr>
            <a:t>caso</a:t>
          </a:r>
          <a:r>
            <a:rPr lang="en-US" sz="1400" dirty="0" smtClean="0">
              <a:solidFill>
                <a:schemeClr val="tx1"/>
              </a:solidFill>
            </a:rPr>
            <a:t> </a:t>
          </a:r>
          <a:br>
            <a:rPr lang="en-US" sz="1400" dirty="0" smtClean="0">
              <a:solidFill>
                <a:schemeClr val="tx1"/>
              </a:solidFill>
            </a:rPr>
          </a:br>
          <a:r>
            <a:rPr lang="en-US" sz="1400" dirty="0" smtClean="0">
              <a:solidFill>
                <a:schemeClr val="tx1"/>
              </a:solidFill>
            </a:rPr>
            <a:t>di </a:t>
          </a:r>
          <a:r>
            <a:rPr lang="en-US" sz="1400" dirty="0" err="1" smtClean="0">
              <a:solidFill>
                <a:schemeClr val="tx1"/>
              </a:solidFill>
            </a:rPr>
            <a:t>una</a:t>
          </a:r>
          <a:r>
            <a:rPr lang="en-US" sz="1400" dirty="0" smtClean="0">
              <a:solidFill>
                <a:schemeClr val="tx1"/>
              </a:solidFill>
            </a:rPr>
            <a:t> BPL &gt;200 cm </a:t>
          </a:r>
          <a:br>
            <a:rPr lang="en-US" sz="1400" dirty="0" smtClean="0">
              <a:solidFill>
                <a:schemeClr val="tx1"/>
              </a:solidFill>
            </a:rPr>
          </a:br>
          <a:r>
            <a:rPr lang="en-US" sz="1400" dirty="0" smtClean="0">
              <a:solidFill>
                <a:schemeClr val="tx1"/>
              </a:solidFill>
            </a:rPr>
            <a:t>è </a:t>
          </a:r>
          <a:r>
            <a:rPr lang="en-US" sz="1400" dirty="0" err="1" smtClean="0">
              <a:solidFill>
                <a:schemeClr val="tx1"/>
              </a:solidFill>
            </a:rPr>
            <a:t>necessario</a:t>
          </a:r>
          <a:r>
            <a:rPr lang="en-US" sz="1400" dirty="0" smtClean="0">
              <a:solidFill>
                <a:schemeClr val="tx1"/>
              </a:solidFill>
            </a:rPr>
            <a:t> </a:t>
          </a:r>
          <a:r>
            <a:rPr lang="en-US" sz="1400" dirty="0" err="1" smtClean="0">
              <a:solidFill>
                <a:schemeClr val="tx1"/>
              </a:solidFill>
            </a:rPr>
            <a:t>misurare</a:t>
          </a:r>
          <a:r>
            <a:rPr lang="en-US" sz="1400" dirty="0" smtClean="0">
              <a:solidFill>
                <a:schemeClr val="tx1"/>
              </a:solidFill>
            </a:rPr>
            <a:t> </a:t>
          </a:r>
          <a:r>
            <a:rPr lang="en-US" sz="1400" dirty="0" err="1" smtClean="0">
              <a:solidFill>
                <a:schemeClr val="tx1"/>
              </a:solidFill>
            </a:rPr>
            <a:t>tutto</a:t>
          </a:r>
          <a:r>
            <a:rPr lang="en-US" sz="1400" dirty="0" smtClean="0">
              <a:solidFill>
                <a:schemeClr val="tx1"/>
              </a:solidFill>
            </a:rPr>
            <a:t> </a:t>
          </a:r>
          <a:r>
            <a:rPr lang="en-US" sz="1400" dirty="0" err="1" smtClean="0">
              <a:solidFill>
                <a:schemeClr val="tx1"/>
              </a:solidFill>
            </a:rPr>
            <a:t>l’intestino</a:t>
          </a:r>
          <a:r>
            <a:rPr lang="en-US" sz="1400" dirty="0" smtClean="0">
              <a:solidFill>
                <a:schemeClr val="tx1"/>
              </a:solidFill>
            </a:rPr>
            <a:t> </a:t>
          </a:r>
          <a:r>
            <a:rPr lang="en-US" sz="1400" dirty="0" err="1" smtClean="0">
              <a:solidFill>
                <a:schemeClr val="tx1"/>
              </a:solidFill>
            </a:rPr>
            <a:t>durante</a:t>
          </a:r>
          <a:r>
            <a:rPr lang="en-US" sz="1400" dirty="0" smtClean="0">
              <a:solidFill>
                <a:schemeClr val="tx1"/>
              </a:solidFill>
            </a:rPr>
            <a:t> </a:t>
          </a:r>
          <a:r>
            <a:rPr lang="en-US" sz="1400" dirty="0" err="1" smtClean="0">
              <a:solidFill>
                <a:schemeClr val="tx1"/>
              </a:solidFill>
            </a:rPr>
            <a:t>l’intervento</a:t>
          </a:r>
          <a:endParaRPr lang="en-US" sz="1400" dirty="0">
            <a:solidFill>
              <a:schemeClr val="tx1"/>
            </a:solidFill>
          </a:endParaRPr>
        </a:p>
      </dgm:t>
    </dgm:pt>
    <dgm:pt modelId="{B8248A0A-683B-4AE4-B48F-1946A63CDA99}" type="parTrans" cxnId="{2BBBC6B0-2A8B-4C88-997C-324DD42DDEE8}">
      <dgm:prSet/>
      <dgm:spPr/>
      <dgm:t>
        <a:bodyPr/>
        <a:lstStyle/>
        <a:p>
          <a:endParaRPr lang="it-IT">
            <a:solidFill>
              <a:schemeClr val="tx1"/>
            </a:solidFill>
          </a:endParaRPr>
        </a:p>
      </dgm:t>
    </dgm:pt>
    <dgm:pt modelId="{77ECCCEC-25BD-47CA-B98E-45585971EBF0}" type="sibTrans" cxnId="{2BBBC6B0-2A8B-4C88-997C-324DD42DDEE8}">
      <dgm:prSet/>
      <dgm:spPr/>
      <dgm:t>
        <a:bodyPr/>
        <a:lstStyle/>
        <a:p>
          <a:endParaRPr lang="it-IT">
            <a:solidFill>
              <a:schemeClr val="tx1"/>
            </a:solidFill>
          </a:endParaRPr>
        </a:p>
      </dgm:t>
    </dgm:pt>
    <dgm:pt modelId="{B506C6E9-013F-45C7-AF11-279469633EFD}" type="pres">
      <dgm:prSet presAssocID="{879D924A-C306-4E7E-9474-ADDE8E3B79B4}" presName="composite" presStyleCnt="0">
        <dgm:presLayoutVars>
          <dgm:chMax val="1"/>
          <dgm:dir/>
          <dgm:resizeHandles val="exact"/>
        </dgm:presLayoutVars>
      </dgm:prSet>
      <dgm:spPr/>
      <dgm:t>
        <a:bodyPr/>
        <a:lstStyle/>
        <a:p>
          <a:endParaRPr lang="it-IT"/>
        </a:p>
      </dgm:t>
    </dgm:pt>
    <dgm:pt modelId="{ACE5E6F1-8B55-4BF4-BC96-52CB16B0416F}" type="pres">
      <dgm:prSet presAssocID="{8F6309CD-58DF-43D1-B53A-682E9320B324}" presName="roof" presStyleLbl="dkBgShp" presStyleIdx="0" presStyleCnt="2"/>
      <dgm:spPr/>
      <dgm:t>
        <a:bodyPr/>
        <a:lstStyle/>
        <a:p>
          <a:endParaRPr lang="it-IT"/>
        </a:p>
      </dgm:t>
    </dgm:pt>
    <dgm:pt modelId="{50B97746-DF62-43F4-BF7B-047A916B7821}" type="pres">
      <dgm:prSet presAssocID="{8F6309CD-58DF-43D1-B53A-682E9320B324}" presName="pillars" presStyleCnt="0"/>
      <dgm:spPr/>
      <dgm:t>
        <a:bodyPr/>
        <a:lstStyle/>
        <a:p>
          <a:endParaRPr lang="it-IT"/>
        </a:p>
      </dgm:t>
    </dgm:pt>
    <dgm:pt modelId="{0045C2D1-B83F-4F39-83A0-F1560E55722A}" type="pres">
      <dgm:prSet presAssocID="{8F6309CD-58DF-43D1-B53A-682E9320B324}" presName="pillar1" presStyleLbl="node1" presStyleIdx="0" presStyleCnt="3" custScaleX="123045">
        <dgm:presLayoutVars>
          <dgm:bulletEnabled val="1"/>
        </dgm:presLayoutVars>
      </dgm:prSet>
      <dgm:spPr/>
      <dgm:t>
        <a:bodyPr/>
        <a:lstStyle/>
        <a:p>
          <a:endParaRPr lang="it-IT"/>
        </a:p>
      </dgm:t>
    </dgm:pt>
    <dgm:pt modelId="{D91C2A6F-4D1F-405F-ABAD-D2FD9A2F70D7}" type="pres">
      <dgm:prSet presAssocID="{261D3870-5F82-4F8B-89AA-31707BF11D29}" presName="pillarX" presStyleLbl="node1" presStyleIdx="1" presStyleCnt="3">
        <dgm:presLayoutVars>
          <dgm:bulletEnabled val="1"/>
        </dgm:presLayoutVars>
      </dgm:prSet>
      <dgm:spPr/>
      <dgm:t>
        <a:bodyPr/>
        <a:lstStyle/>
        <a:p>
          <a:endParaRPr lang="it-IT"/>
        </a:p>
      </dgm:t>
    </dgm:pt>
    <dgm:pt modelId="{7D0CE123-68A3-41C3-BEA9-18BD4B4A56F8}" type="pres">
      <dgm:prSet presAssocID="{6F90CA52-F7D0-4F8F-90FF-C63DCE8DC52F}" presName="pillarX" presStyleLbl="node1" presStyleIdx="2" presStyleCnt="3" custScaleX="120440">
        <dgm:presLayoutVars>
          <dgm:bulletEnabled val="1"/>
        </dgm:presLayoutVars>
      </dgm:prSet>
      <dgm:spPr/>
      <dgm:t>
        <a:bodyPr/>
        <a:lstStyle/>
        <a:p>
          <a:endParaRPr lang="it-IT"/>
        </a:p>
      </dgm:t>
    </dgm:pt>
    <dgm:pt modelId="{B87A339E-EAC7-4443-ABF4-ED0589666AA1}" type="pres">
      <dgm:prSet presAssocID="{8F6309CD-58DF-43D1-B53A-682E9320B324}" presName="base" presStyleLbl="dkBgShp" presStyleIdx="1" presStyleCnt="2"/>
      <dgm:spPr>
        <a:solidFill>
          <a:schemeClr val="accent1">
            <a:lumMod val="50000"/>
          </a:schemeClr>
        </a:solidFill>
      </dgm:spPr>
      <dgm:t>
        <a:bodyPr/>
        <a:lstStyle/>
        <a:p>
          <a:endParaRPr lang="it-IT"/>
        </a:p>
      </dgm:t>
    </dgm:pt>
  </dgm:ptLst>
  <dgm:cxnLst>
    <dgm:cxn modelId="{E03BD47A-3C96-4375-BAF7-B2B6F482CE89}" srcId="{8F6309CD-58DF-43D1-B53A-682E9320B324}" destId="{32699E41-3B30-4832-A72A-86349163F338}" srcOrd="0" destOrd="0" parTransId="{88ACDBBB-0DF7-4705-A004-84D407DF9C6E}" sibTransId="{6EC2F6F9-3D35-477A-8F27-DE888DA11282}"/>
    <dgm:cxn modelId="{EBB986C1-6954-4A4B-A9A2-D93028E5F6AE}" type="presOf" srcId="{261D3870-5F82-4F8B-89AA-31707BF11D29}" destId="{D91C2A6F-4D1F-405F-ABAD-D2FD9A2F70D7}" srcOrd="0" destOrd="0" presId="urn:microsoft.com/office/officeart/2005/8/layout/hList3"/>
    <dgm:cxn modelId="{51AE721E-8149-4DE6-8F73-FD62FF8AEF8B}" srcId="{879D924A-C306-4E7E-9474-ADDE8E3B79B4}" destId="{8F6309CD-58DF-43D1-B53A-682E9320B324}" srcOrd="0" destOrd="0" parTransId="{0D7A4DB9-9FFB-47C8-BB89-B388CD8AAEFA}" sibTransId="{59CF5353-AB9F-476B-B2D6-7F4FF634835A}"/>
    <dgm:cxn modelId="{B874D55D-7CA0-45A9-8875-C1DA84DBB15C}" type="presOf" srcId="{32699E41-3B30-4832-A72A-86349163F338}" destId="{0045C2D1-B83F-4F39-83A0-F1560E55722A}" srcOrd="0" destOrd="0" presId="urn:microsoft.com/office/officeart/2005/8/layout/hList3"/>
    <dgm:cxn modelId="{3E34A7C2-281A-496F-9111-FE9F79A0CF68}" type="presOf" srcId="{6F90CA52-F7D0-4F8F-90FF-C63DCE8DC52F}" destId="{7D0CE123-68A3-41C3-BEA9-18BD4B4A56F8}" srcOrd="0" destOrd="0" presId="urn:microsoft.com/office/officeart/2005/8/layout/hList3"/>
    <dgm:cxn modelId="{8BAD7ADD-E45D-4581-8378-CCB39BDB44A0}" srcId="{8F6309CD-58DF-43D1-B53A-682E9320B324}" destId="{6F90CA52-F7D0-4F8F-90FF-C63DCE8DC52F}" srcOrd="2" destOrd="0" parTransId="{052DE13C-EF93-47E2-BE48-D362A7C7066F}" sibTransId="{5796135D-59FE-4707-A0AB-78205E0B3DB3}"/>
    <dgm:cxn modelId="{20FCA054-A710-4072-BF46-0BD40248C141}" type="presOf" srcId="{8F6309CD-58DF-43D1-B53A-682E9320B324}" destId="{ACE5E6F1-8B55-4BF4-BC96-52CB16B0416F}" srcOrd="0" destOrd="0" presId="urn:microsoft.com/office/officeart/2005/8/layout/hList3"/>
    <dgm:cxn modelId="{2BBBC6B0-2A8B-4C88-997C-324DD42DDEE8}" srcId="{8F6309CD-58DF-43D1-B53A-682E9320B324}" destId="{261D3870-5F82-4F8B-89AA-31707BF11D29}" srcOrd="1" destOrd="0" parTransId="{B8248A0A-683B-4AE4-B48F-1946A63CDA99}" sibTransId="{77ECCCEC-25BD-47CA-B98E-45585971EBF0}"/>
    <dgm:cxn modelId="{2924074E-427E-4D62-810A-553B6AEBB4A0}" type="presOf" srcId="{879D924A-C306-4E7E-9474-ADDE8E3B79B4}" destId="{B506C6E9-013F-45C7-AF11-279469633EFD}" srcOrd="0" destOrd="0" presId="urn:microsoft.com/office/officeart/2005/8/layout/hList3"/>
    <dgm:cxn modelId="{F993959B-B463-4538-B219-8FC1B3F36F2D}" type="presParOf" srcId="{B506C6E9-013F-45C7-AF11-279469633EFD}" destId="{ACE5E6F1-8B55-4BF4-BC96-52CB16B0416F}" srcOrd="0" destOrd="0" presId="urn:microsoft.com/office/officeart/2005/8/layout/hList3"/>
    <dgm:cxn modelId="{1D077A03-B00B-48B0-994C-443F55CB564F}" type="presParOf" srcId="{B506C6E9-013F-45C7-AF11-279469633EFD}" destId="{50B97746-DF62-43F4-BF7B-047A916B7821}" srcOrd="1" destOrd="0" presId="urn:microsoft.com/office/officeart/2005/8/layout/hList3"/>
    <dgm:cxn modelId="{88BE2664-C117-40D1-8820-3B254E6603EE}" type="presParOf" srcId="{50B97746-DF62-43F4-BF7B-047A916B7821}" destId="{0045C2D1-B83F-4F39-83A0-F1560E55722A}" srcOrd="0" destOrd="0" presId="urn:microsoft.com/office/officeart/2005/8/layout/hList3"/>
    <dgm:cxn modelId="{AAC96302-4DB2-47A7-BEA7-C499FEDE0828}" type="presParOf" srcId="{50B97746-DF62-43F4-BF7B-047A916B7821}" destId="{D91C2A6F-4D1F-405F-ABAD-D2FD9A2F70D7}" srcOrd="1" destOrd="0" presId="urn:microsoft.com/office/officeart/2005/8/layout/hList3"/>
    <dgm:cxn modelId="{17A1218B-ED20-452E-868D-52EACE683EEA}" type="presParOf" srcId="{50B97746-DF62-43F4-BF7B-047A916B7821}" destId="{7D0CE123-68A3-41C3-BEA9-18BD4B4A56F8}" srcOrd="2" destOrd="0" presId="urn:microsoft.com/office/officeart/2005/8/layout/hList3"/>
    <dgm:cxn modelId="{D2AF5103-ACCC-4202-9CDA-930EF5FFAAC2}" type="presParOf" srcId="{B506C6E9-013F-45C7-AF11-279469633EFD}" destId="{B87A339E-EAC7-4443-ABF4-ED0589666AA1}" srcOrd="2" destOrd="0" presId="urn:microsoft.com/office/officeart/2005/8/layout/hList3"/>
  </dgm:cxnLst>
  <dgm:bg/>
  <dgm:whole>
    <a:ln w="38100">
      <a:solidFill>
        <a:schemeClr val="accent1">
          <a:lumMod val="50000"/>
        </a:schemeClr>
      </a:solidFill>
    </a:ln>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1D11171-3D8C-43C6-A7D8-3CD8C20FBDA7}" type="doc">
      <dgm:prSet loTypeId="urn:microsoft.com/office/officeart/2005/8/layout/cycle6" loCatId="relationship" qsTypeId="urn:microsoft.com/office/officeart/2005/8/quickstyle/simple1" qsCatId="simple" csTypeId="urn:microsoft.com/office/officeart/2005/8/colors/accent0_1" csCatId="mainScheme" phldr="1"/>
      <dgm:spPr/>
      <dgm:t>
        <a:bodyPr/>
        <a:lstStyle/>
        <a:p>
          <a:endParaRPr lang="it-IT"/>
        </a:p>
      </dgm:t>
    </dgm:pt>
    <dgm:pt modelId="{B97BFC04-AEC8-4272-A333-E7C658CFBD23}">
      <dgm:prSet>
        <dgm:style>
          <a:lnRef idx="2">
            <a:schemeClr val="accent3"/>
          </a:lnRef>
          <a:fillRef idx="1">
            <a:schemeClr val="lt1"/>
          </a:fillRef>
          <a:effectRef idx="0">
            <a:schemeClr val="accent3"/>
          </a:effectRef>
          <a:fontRef idx="minor">
            <a:schemeClr val="dk1"/>
          </a:fontRef>
        </dgm:style>
      </dgm:prSet>
      <dgm:spPr>
        <a:ln w="76200"/>
      </dgm:spPr>
      <dgm:t>
        <a:bodyPr/>
        <a:lstStyle/>
        <a:p>
          <a:pPr rtl="0"/>
          <a:r>
            <a:rPr lang="it-IT" dirty="0" smtClean="0"/>
            <a:t>Il suo meccanismo è multifattoriale e un maggiore effetto di riduzione del peso è dovuto alla </a:t>
          </a:r>
          <a:r>
            <a:rPr lang="it-IT" b="1" dirty="0" smtClean="0"/>
            <a:t>maggiore lunghezza del BPL </a:t>
          </a:r>
          <a:r>
            <a:rPr lang="it-IT" dirty="0" smtClean="0"/>
            <a:t>che renderebbe questa procedura più </a:t>
          </a:r>
          <a:r>
            <a:rPr lang="it-IT" dirty="0" err="1" smtClean="0"/>
            <a:t>malassorbitiva</a:t>
          </a:r>
          <a:r>
            <a:rPr lang="it-IT" dirty="0" smtClean="0"/>
            <a:t> rispetto alla RYGB. </a:t>
          </a:r>
          <a:endParaRPr lang="it-IT" dirty="0"/>
        </a:p>
      </dgm:t>
    </dgm:pt>
    <dgm:pt modelId="{2C75F4B7-EDAD-442A-8276-62F49EB3EB82}" type="parTrans" cxnId="{3B4C0552-ABEB-4DC8-907D-DA07C115C64B}">
      <dgm:prSet/>
      <dgm:spPr/>
      <dgm:t>
        <a:bodyPr/>
        <a:lstStyle/>
        <a:p>
          <a:endParaRPr lang="it-IT"/>
        </a:p>
      </dgm:t>
    </dgm:pt>
    <dgm:pt modelId="{B0918531-726A-49EA-A292-F3955B8F3C28}" type="sibTrans" cxnId="{3B4C0552-ABEB-4DC8-907D-DA07C115C64B}">
      <dgm:prSet/>
      <dgm:spPr>
        <a:ln w="76200"/>
      </dgm:spPr>
      <dgm:t>
        <a:bodyPr/>
        <a:lstStyle/>
        <a:p>
          <a:endParaRPr lang="it-IT"/>
        </a:p>
      </dgm:t>
    </dgm:pt>
    <dgm:pt modelId="{DD1D5F1B-700E-42E7-88DB-66DEA0C14601}">
      <dgm:prSet>
        <dgm:style>
          <a:lnRef idx="2">
            <a:schemeClr val="accent5"/>
          </a:lnRef>
          <a:fillRef idx="1">
            <a:schemeClr val="lt1"/>
          </a:fillRef>
          <a:effectRef idx="0">
            <a:schemeClr val="accent5"/>
          </a:effectRef>
          <a:fontRef idx="minor">
            <a:schemeClr val="dk1"/>
          </a:fontRef>
        </dgm:style>
      </dgm:prSet>
      <dgm:spPr>
        <a:ln w="76200"/>
      </dgm:spPr>
      <dgm:t>
        <a:bodyPr/>
        <a:lstStyle/>
        <a:p>
          <a:pPr rtl="0"/>
          <a:r>
            <a:rPr lang="it-IT" dirty="0" smtClean="0"/>
            <a:t>La principale manovra chirurgica per evitare la malnutrizione </a:t>
          </a:r>
          <a:r>
            <a:rPr lang="it-IT" b="1" dirty="0" smtClean="0"/>
            <a:t>è conoscere la lunghezza totale dell’intestino tenue e adattare sia il BPL che il CL alle caratteristiche del paziente</a:t>
          </a:r>
          <a:r>
            <a:rPr lang="it-IT" dirty="0" smtClean="0"/>
            <a:t> e mantenere un CL ragionevole in grado di mantenere la perdita di peso a lungo termine senza </a:t>
          </a:r>
          <a:r>
            <a:rPr lang="it-IT" dirty="0" smtClean="0"/>
            <a:t>malnutrizione.</a:t>
          </a:r>
          <a:endParaRPr lang="it-IT" dirty="0"/>
        </a:p>
      </dgm:t>
    </dgm:pt>
    <dgm:pt modelId="{2BE89EFC-FE37-4FE7-8CCC-7F87C2C7E870}" type="parTrans" cxnId="{8C24FEC1-60C4-4031-B5B6-AD549E807062}">
      <dgm:prSet/>
      <dgm:spPr/>
      <dgm:t>
        <a:bodyPr/>
        <a:lstStyle/>
        <a:p>
          <a:endParaRPr lang="it-IT"/>
        </a:p>
      </dgm:t>
    </dgm:pt>
    <dgm:pt modelId="{4C27C561-57D5-4722-8DE9-04E14120D5B3}" type="sibTrans" cxnId="{8C24FEC1-60C4-4031-B5B6-AD549E807062}">
      <dgm:prSet/>
      <dgm:spPr>
        <a:ln w="76200"/>
      </dgm:spPr>
      <dgm:t>
        <a:bodyPr/>
        <a:lstStyle/>
        <a:p>
          <a:endParaRPr lang="it-IT"/>
        </a:p>
      </dgm:t>
    </dgm:pt>
    <dgm:pt modelId="{9DAF43BD-34BA-4A99-9152-A9EF9C250ABD}" type="pres">
      <dgm:prSet presAssocID="{91D11171-3D8C-43C6-A7D8-3CD8C20FBDA7}" presName="cycle" presStyleCnt="0">
        <dgm:presLayoutVars>
          <dgm:dir/>
          <dgm:resizeHandles val="exact"/>
        </dgm:presLayoutVars>
      </dgm:prSet>
      <dgm:spPr/>
      <dgm:t>
        <a:bodyPr/>
        <a:lstStyle/>
        <a:p>
          <a:endParaRPr lang="it-IT"/>
        </a:p>
      </dgm:t>
    </dgm:pt>
    <dgm:pt modelId="{9BE0263A-BB18-4B5F-A4CA-6C6E9D24B986}" type="pres">
      <dgm:prSet presAssocID="{B97BFC04-AEC8-4272-A333-E7C658CFBD23}" presName="node" presStyleLbl="node1" presStyleIdx="0" presStyleCnt="2">
        <dgm:presLayoutVars>
          <dgm:bulletEnabled val="1"/>
        </dgm:presLayoutVars>
      </dgm:prSet>
      <dgm:spPr/>
      <dgm:t>
        <a:bodyPr/>
        <a:lstStyle/>
        <a:p>
          <a:endParaRPr lang="it-IT"/>
        </a:p>
      </dgm:t>
    </dgm:pt>
    <dgm:pt modelId="{CDBA1009-0966-4CAF-8CD5-F9B5F3587366}" type="pres">
      <dgm:prSet presAssocID="{B97BFC04-AEC8-4272-A333-E7C658CFBD23}" presName="spNode" presStyleCnt="0"/>
      <dgm:spPr/>
    </dgm:pt>
    <dgm:pt modelId="{CE7F4174-76AA-4B85-B8D9-10969EC3DDBF}" type="pres">
      <dgm:prSet presAssocID="{B0918531-726A-49EA-A292-F3955B8F3C28}" presName="sibTrans" presStyleLbl="sibTrans1D1" presStyleIdx="0" presStyleCnt="2"/>
      <dgm:spPr/>
      <dgm:t>
        <a:bodyPr/>
        <a:lstStyle/>
        <a:p>
          <a:endParaRPr lang="it-IT"/>
        </a:p>
      </dgm:t>
    </dgm:pt>
    <dgm:pt modelId="{543C3BA1-DBE8-4322-B6A9-54F6630C0076}" type="pres">
      <dgm:prSet presAssocID="{DD1D5F1B-700E-42E7-88DB-66DEA0C14601}" presName="node" presStyleLbl="node1" presStyleIdx="1" presStyleCnt="2">
        <dgm:presLayoutVars>
          <dgm:bulletEnabled val="1"/>
        </dgm:presLayoutVars>
      </dgm:prSet>
      <dgm:spPr/>
      <dgm:t>
        <a:bodyPr/>
        <a:lstStyle/>
        <a:p>
          <a:endParaRPr lang="it-IT"/>
        </a:p>
      </dgm:t>
    </dgm:pt>
    <dgm:pt modelId="{43005A70-A11A-4037-B2D0-226F929ADF25}" type="pres">
      <dgm:prSet presAssocID="{DD1D5F1B-700E-42E7-88DB-66DEA0C14601}" presName="spNode" presStyleCnt="0"/>
      <dgm:spPr/>
    </dgm:pt>
    <dgm:pt modelId="{7E87D0D9-5B20-45E5-AB31-CF1F08D62988}" type="pres">
      <dgm:prSet presAssocID="{4C27C561-57D5-4722-8DE9-04E14120D5B3}" presName="sibTrans" presStyleLbl="sibTrans1D1" presStyleIdx="1" presStyleCnt="2"/>
      <dgm:spPr/>
      <dgm:t>
        <a:bodyPr/>
        <a:lstStyle/>
        <a:p>
          <a:endParaRPr lang="it-IT"/>
        </a:p>
      </dgm:t>
    </dgm:pt>
  </dgm:ptLst>
  <dgm:cxnLst>
    <dgm:cxn modelId="{3B4C0552-ABEB-4DC8-907D-DA07C115C64B}" srcId="{91D11171-3D8C-43C6-A7D8-3CD8C20FBDA7}" destId="{B97BFC04-AEC8-4272-A333-E7C658CFBD23}" srcOrd="0" destOrd="0" parTransId="{2C75F4B7-EDAD-442A-8276-62F49EB3EB82}" sibTransId="{B0918531-726A-49EA-A292-F3955B8F3C28}"/>
    <dgm:cxn modelId="{298D0B27-E818-447A-8DD0-0F6A011E5279}" type="presOf" srcId="{B97BFC04-AEC8-4272-A333-E7C658CFBD23}" destId="{9BE0263A-BB18-4B5F-A4CA-6C6E9D24B986}" srcOrd="0" destOrd="0" presId="urn:microsoft.com/office/officeart/2005/8/layout/cycle6"/>
    <dgm:cxn modelId="{8C24FEC1-60C4-4031-B5B6-AD549E807062}" srcId="{91D11171-3D8C-43C6-A7D8-3CD8C20FBDA7}" destId="{DD1D5F1B-700E-42E7-88DB-66DEA0C14601}" srcOrd="1" destOrd="0" parTransId="{2BE89EFC-FE37-4FE7-8CCC-7F87C2C7E870}" sibTransId="{4C27C561-57D5-4722-8DE9-04E14120D5B3}"/>
    <dgm:cxn modelId="{4B8378BF-6246-41FA-B671-65313C4F8A65}" type="presOf" srcId="{91D11171-3D8C-43C6-A7D8-3CD8C20FBDA7}" destId="{9DAF43BD-34BA-4A99-9152-A9EF9C250ABD}" srcOrd="0" destOrd="0" presId="urn:microsoft.com/office/officeart/2005/8/layout/cycle6"/>
    <dgm:cxn modelId="{D824EE31-954D-4C07-AD55-33E80279FF84}" type="presOf" srcId="{B0918531-726A-49EA-A292-F3955B8F3C28}" destId="{CE7F4174-76AA-4B85-B8D9-10969EC3DDBF}" srcOrd="0" destOrd="0" presId="urn:microsoft.com/office/officeart/2005/8/layout/cycle6"/>
    <dgm:cxn modelId="{E88A2FE5-6799-476B-91EC-F8CF18FD9D8B}" type="presOf" srcId="{DD1D5F1B-700E-42E7-88DB-66DEA0C14601}" destId="{543C3BA1-DBE8-4322-B6A9-54F6630C0076}" srcOrd="0" destOrd="0" presId="urn:microsoft.com/office/officeart/2005/8/layout/cycle6"/>
    <dgm:cxn modelId="{4BCBED3A-E782-424F-977C-13DA276A1283}" type="presOf" srcId="{4C27C561-57D5-4722-8DE9-04E14120D5B3}" destId="{7E87D0D9-5B20-45E5-AB31-CF1F08D62988}" srcOrd="0" destOrd="0" presId="urn:microsoft.com/office/officeart/2005/8/layout/cycle6"/>
    <dgm:cxn modelId="{6D8712DD-1961-4A8C-839E-312CD8AB04A3}" type="presParOf" srcId="{9DAF43BD-34BA-4A99-9152-A9EF9C250ABD}" destId="{9BE0263A-BB18-4B5F-A4CA-6C6E9D24B986}" srcOrd="0" destOrd="0" presId="urn:microsoft.com/office/officeart/2005/8/layout/cycle6"/>
    <dgm:cxn modelId="{052B32C6-C40E-472F-9530-0AD784D4FA71}" type="presParOf" srcId="{9DAF43BD-34BA-4A99-9152-A9EF9C250ABD}" destId="{CDBA1009-0966-4CAF-8CD5-F9B5F3587366}" srcOrd="1" destOrd="0" presId="urn:microsoft.com/office/officeart/2005/8/layout/cycle6"/>
    <dgm:cxn modelId="{2B3E332A-AC16-49E2-91BC-1FE0FAB557CA}" type="presParOf" srcId="{9DAF43BD-34BA-4A99-9152-A9EF9C250ABD}" destId="{CE7F4174-76AA-4B85-B8D9-10969EC3DDBF}" srcOrd="2" destOrd="0" presId="urn:microsoft.com/office/officeart/2005/8/layout/cycle6"/>
    <dgm:cxn modelId="{D9C20B5D-45F0-4756-9940-85ABB530CF29}" type="presParOf" srcId="{9DAF43BD-34BA-4A99-9152-A9EF9C250ABD}" destId="{543C3BA1-DBE8-4322-B6A9-54F6630C0076}" srcOrd="3" destOrd="0" presId="urn:microsoft.com/office/officeart/2005/8/layout/cycle6"/>
    <dgm:cxn modelId="{3838B754-F6B9-4FAD-B90A-282C46E91DCD}" type="presParOf" srcId="{9DAF43BD-34BA-4A99-9152-A9EF9C250ABD}" destId="{43005A70-A11A-4037-B2D0-226F929ADF25}" srcOrd="4" destOrd="0" presId="urn:microsoft.com/office/officeart/2005/8/layout/cycle6"/>
    <dgm:cxn modelId="{215F146D-FFEF-4E31-9918-B38980C8C9B9}" type="presParOf" srcId="{9DAF43BD-34BA-4A99-9152-A9EF9C250ABD}" destId="{7E87D0D9-5B20-45E5-AB31-CF1F08D62988}" srcOrd="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B2C464-21FF-4B3F-B7B7-AD5BC842C222}" type="doc">
      <dgm:prSet loTypeId="urn:microsoft.com/office/officeart/2005/8/layout/vList3#1" loCatId="list" qsTypeId="urn:microsoft.com/office/officeart/2005/8/quickstyle/simple2" qsCatId="simple" csTypeId="urn:microsoft.com/office/officeart/2005/8/colors/accent1_1" csCatId="accent1" phldr="1"/>
      <dgm:spPr/>
      <dgm:t>
        <a:bodyPr/>
        <a:lstStyle/>
        <a:p>
          <a:endParaRPr lang="it-IT"/>
        </a:p>
      </dgm:t>
    </dgm:pt>
    <dgm:pt modelId="{47BA7F52-4BA1-43E6-9A4C-184E607C2638}">
      <dgm:prSet phldrT="[Testo]" custT="1"/>
      <dgm:spPr/>
      <dgm:t>
        <a:bodyPr/>
        <a:lstStyle/>
        <a:p>
          <a:r>
            <a:rPr lang="it-IT" sz="1400" smtClean="0"/>
            <a:t>I deficit nutrizionali post OAGB sono una complicanza nutrizionale piuttosto frequente, correlata a numerosi fattori</a:t>
          </a:r>
          <a:endParaRPr lang="it-IT" sz="1400" dirty="0"/>
        </a:p>
      </dgm:t>
    </dgm:pt>
    <dgm:pt modelId="{EA0073E8-54CF-4575-B17B-24CCF562A12B}" type="parTrans" cxnId="{A87ABD84-957F-44D1-9A90-C77AFEE55362}">
      <dgm:prSet/>
      <dgm:spPr/>
      <dgm:t>
        <a:bodyPr/>
        <a:lstStyle/>
        <a:p>
          <a:endParaRPr lang="it-IT" dirty="0">
            <a:solidFill>
              <a:schemeClr val="tx1"/>
            </a:solidFill>
          </a:endParaRPr>
        </a:p>
      </dgm:t>
    </dgm:pt>
    <dgm:pt modelId="{21E68218-5611-4B28-8DD8-CF30D5D57E02}" type="sibTrans" cxnId="{A87ABD84-957F-44D1-9A90-C77AFEE55362}">
      <dgm:prSet/>
      <dgm:spPr/>
      <dgm:t>
        <a:bodyPr/>
        <a:lstStyle/>
        <a:p>
          <a:endParaRPr lang="it-IT" dirty="0">
            <a:solidFill>
              <a:schemeClr val="tx1"/>
            </a:solidFill>
          </a:endParaRPr>
        </a:p>
      </dgm:t>
    </dgm:pt>
    <dgm:pt modelId="{8472C66F-1C04-47DF-80D8-EBBFD02E56CF}">
      <dgm:prSet phldrT="[Testo]" custT="1"/>
      <dgm:spPr/>
      <dgm:t>
        <a:bodyPr/>
        <a:lstStyle/>
        <a:p>
          <a:r>
            <a:rPr lang="it-IT" sz="1400" dirty="0" smtClean="0"/>
            <a:t>Nel caso del OAGB i deficit nutrizionali possono essere di </a:t>
          </a:r>
          <a:r>
            <a:rPr lang="it-IT" sz="1400" dirty="0" err="1" smtClean="0"/>
            <a:t>entita’</a:t>
          </a:r>
          <a:r>
            <a:rPr lang="it-IT" sz="1400" dirty="0" smtClean="0"/>
            <a:t> superiore rispetto alla SG e al RYGB </a:t>
          </a:r>
          <a:r>
            <a:rPr lang="it-IT" sz="1400" dirty="0" err="1" smtClean="0"/>
            <a:t>perche</a:t>
          </a:r>
          <a:r>
            <a:rPr lang="it-IT" sz="1400" dirty="0" smtClean="0"/>
            <a:t>’ correlati alla lunghezza dell’ansa </a:t>
          </a:r>
          <a:r>
            <a:rPr lang="it-IT" sz="1400" dirty="0" err="1" smtClean="0"/>
            <a:t>biliopancreatica</a:t>
          </a:r>
          <a:r>
            <a:rPr lang="it-IT" sz="1400" dirty="0" smtClean="0"/>
            <a:t> e dell’ansa comune. </a:t>
          </a:r>
          <a:r>
            <a:rPr lang="en-US" sz="1400" dirty="0" err="1" smtClean="0"/>
            <a:t>Un’ansa</a:t>
          </a:r>
          <a:r>
            <a:rPr lang="en-US" sz="1400" dirty="0" smtClean="0"/>
            <a:t> </a:t>
          </a:r>
          <a:r>
            <a:rPr lang="en-US" sz="1400" dirty="0" err="1" smtClean="0"/>
            <a:t>biliopancreatica</a:t>
          </a:r>
          <a:r>
            <a:rPr lang="en-US" sz="1400" dirty="0" smtClean="0"/>
            <a:t> </a:t>
          </a:r>
          <a:r>
            <a:rPr lang="en-US" sz="1400" dirty="0" err="1" smtClean="0"/>
            <a:t>compresa</a:t>
          </a:r>
          <a:r>
            <a:rPr lang="en-US" sz="1400" dirty="0" smtClean="0"/>
            <a:t> </a:t>
          </a:r>
          <a:r>
            <a:rPr lang="en-US" sz="1400" dirty="0" err="1" smtClean="0"/>
            <a:t>fra</a:t>
          </a:r>
          <a:r>
            <a:rPr lang="en-US" sz="1400" dirty="0" smtClean="0"/>
            <a:t> 150-180 cm è </a:t>
          </a:r>
          <a:r>
            <a:rPr lang="en-US" sz="1400" dirty="0" err="1" smtClean="0"/>
            <a:t>ritenuta</a:t>
          </a:r>
          <a:r>
            <a:rPr lang="en-US" sz="1400" dirty="0" smtClean="0"/>
            <a:t> </a:t>
          </a:r>
          <a:r>
            <a:rPr lang="en-US" sz="1400" dirty="0" err="1" smtClean="0"/>
            <a:t>sicura</a:t>
          </a:r>
          <a:r>
            <a:rPr lang="en-US" sz="1400" dirty="0" smtClean="0"/>
            <a:t> (IFSO consensus conference) </a:t>
          </a:r>
          <a:r>
            <a:rPr lang="en-US" sz="1400" dirty="0" err="1" smtClean="0"/>
            <a:t>ed</a:t>
          </a:r>
          <a:r>
            <a:rPr lang="en-US" sz="1400" dirty="0" smtClean="0"/>
            <a:t> in </a:t>
          </a:r>
          <a:r>
            <a:rPr lang="en-US" sz="1400" dirty="0" err="1" smtClean="0"/>
            <a:t>tal</a:t>
          </a:r>
          <a:r>
            <a:rPr lang="en-US" sz="1400" dirty="0" smtClean="0"/>
            <a:t> </a:t>
          </a:r>
          <a:r>
            <a:rPr lang="en-US" sz="1400" dirty="0" err="1" smtClean="0"/>
            <a:t>caso</a:t>
          </a:r>
          <a:r>
            <a:rPr lang="en-US" sz="1400" dirty="0" smtClean="0"/>
            <a:t> I deficit </a:t>
          </a:r>
          <a:r>
            <a:rPr lang="en-US" sz="1400" dirty="0" err="1" smtClean="0"/>
            <a:t>nutrizionali</a:t>
          </a:r>
          <a:r>
            <a:rPr lang="en-US" sz="1400" dirty="0" smtClean="0"/>
            <a:t> non </a:t>
          </a:r>
          <a:r>
            <a:rPr lang="en-US" sz="1400" dirty="0" err="1" smtClean="0"/>
            <a:t>sembrerebbero</a:t>
          </a:r>
          <a:r>
            <a:rPr lang="en-US" sz="1400" dirty="0" smtClean="0"/>
            <a:t> </a:t>
          </a:r>
          <a:r>
            <a:rPr lang="en-US" sz="1400" dirty="0" err="1" smtClean="0"/>
            <a:t>essere</a:t>
          </a:r>
          <a:r>
            <a:rPr lang="en-US" sz="1400" dirty="0" smtClean="0"/>
            <a:t> </a:t>
          </a:r>
          <a:r>
            <a:rPr lang="en-US" sz="1400" dirty="0" err="1" smtClean="0"/>
            <a:t>diversi</a:t>
          </a:r>
          <a:r>
            <a:rPr lang="en-US" sz="1400" dirty="0" smtClean="0"/>
            <a:t> da </a:t>
          </a:r>
          <a:r>
            <a:rPr lang="en-US" sz="1400" dirty="0" err="1" smtClean="0"/>
            <a:t>quelli</a:t>
          </a:r>
          <a:r>
            <a:rPr lang="en-US" sz="1400" dirty="0" smtClean="0"/>
            <a:t> </a:t>
          </a:r>
          <a:r>
            <a:rPr lang="en-US" sz="1400" dirty="0" err="1" smtClean="0"/>
            <a:t>registrati</a:t>
          </a:r>
          <a:r>
            <a:rPr lang="en-US" sz="1400" dirty="0" smtClean="0"/>
            <a:t> per </a:t>
          </a:r>
          <a:r>
            <a:rPr lang="en-US" sz="1400" dirty="0" err="1" smtClean="0"/>
            <a:t>il</a:t>
          </a:r>
          <a:r>
            <a:rPr lang="en-US" sz="1400" dirty="0" smtClean="0"/>
            <a:t> RYGB</a:t>
          </a:r>
          <a:endParaRPr lang="it-IT" sz="1400" dirty="0"/>
        </a:p>
      </dgm:t>
    </dgm:pt>
    <dgm:pt modelId="{CA72238B-BE7A-4A7A-8ADF-0F17D21694A6}" type="parTrans" cxnId="{BD8313B0-9B04-43EB-885E-45CEBBA37DD4}">
      <dgm:prSet/>
      <dgm:spPr/>
      <dgm:t>
        <a:bodyPr/>
        <a:lstStyle/>
        <a:p>
          <a:endParaRPr lang="it-IT" dirty="0">
            <a:solidFill>
              <a:schemeClr val="tx1"/>
            </a:solidFill>
          </a:endParaRPr>
        </a:p>
      </dgm:t>
    </dgm:pt>
    <dgm:pt modelId="{447FB54A-667A-4F7E-8C69-BEF6AB51138F}" type="sibTrans" cxnId="{BD8313B0-9B04-43EB-885E-45CEBBA37DD4}">
      <dgm:prSet/>
      <dgm:spPr/>
      <dgm:t>
        <a:bodyPr/>
        <a:lstStyle/>
        <a:p>
          <a:endParaRPr lang="it-IT" dirty="0">
            <a:solidFill>
              <a:schemeClr val="tx1"/>
            </a:solidFill>
          </a:endParaRPr>
        </a:p>
      </dgm:t>
    </dgm:pt>
    <dgm:pt modelId="{C1D0D4A5-FD6E-44CE-999E-25E893F925B7}">
      <dgm:prSet phldrT="[Testo]" custT="1"/>
      <dgm:spPr/>
      <dgm:t>
        <a:bodyPr/>
        <a:lstStyle/>
        <a:p>
          <a:r>
            <a:rPr lang="it-IT" sz="1400" smtClean="0"/>
            <a:t>I deficit nutrizionali si possono manifestare sia nell’immediato post operatorio che a lungo termine per questo risulta di fondamentale importanza la sorveglianza  attraverso esami bioumorali, strumentali ed un attento esame fisico nutrizionale.</a:t>
          </a:r>
          <a:endParaRPr lang="it-IT" sz="1400" dirty="0"/>
        </a:p>
      </dgm:t>
    </dgm:pt>
    <dgm:pt modelId="{71B5A180-2731-49EE-AD55-6A02FE2E3151}" type="parTrans" cxnId="{196A924D-E820-4174-AF8C-9E362C911D35}">
      <dgm:prSet/>
      <dgm:spPr/>
      <dgm:t>
        <a:bodyPr/>
        <a:lstStyle/>
        <a:p>
          <a:endParaRPr lang="it-IT" dirty="0">
            <a:solidFill>
              <a:schemeClr val="tx1"/>
            </a:solidFill>
          </a:endParaRPr>
        </a:p>
      </dgm:t>
    </dgm:pt>
    <dgm:pt modelId="{C8BB0B4B-4BC0-4526-B19A-F59DD3C8B2E2}" type="sibTrans" cxnId="{196A924D-E820-4174-AF8C-9E362C911D35}">
      <dgm:prSet/>
      <dgm:spPr/>
      <dgm:t>
        <a:bodyPr/>
        <a:lstStyle/>
        <a:p>
          <a:endParaRPr lang="it-IT" dirty="0">
            <a:solidFill>
              <a:schemeClr val="tx1"/>
            </a:solidFill>
          </a:endParaRPr>
        </a:p>
      </dgm:t>
    </dgm:pt>
    <dgm:pt modelId="{40944F34-5172-4436-B197-2E10714BD4EC}">
      <dgm:prSet phldrT="[Testo]" custT="1"/>
      <dgm:spPr/>
      <dgm:t>
        <a:bodyPr/>
        <a:lstStyle/>
        <a:p>
          <a:r>
            <a:rPr lang="it-IT" sz="1400" smtClean="0"/>
            <a:t>La miglior strategia per la prevenzione e trattamento dei deficit nutrizionali post operatori è l’educazione del paziente, l’adesione ad un adeguato followup ed una supplementazione nutrizionale specifica.</a:t>
          </a:r>
          <a:endParaRPr lang="it-IT" sz="1400" dirty="0"/>
        </a:p>
      </dgm:t>
    </dgm:pt>
    <dgm:pt modelId="{FB4610AC-E6E8-42EF-AC17-B281F937C295}" type="parTrans" cxnId="{B5D952BF-658C-4D58-B84B-CEAE7A29B845}">
      <dgm:prSet/>
      <dgm:spPr/>
      <dgm:t>
        <a:bodyPr/>
        <a:lstStyle/>
        <a:p>
          <a:endParaRPr lang="it-IT" dirty="0">
            <a:solidFill>
              <a:schemeClr val="tx1"/>
            </a:solidFill>
          </a:endParaRPr>
        </a:p>
      </dgm:t>
    </dgm:pt>
    <dgm:pt modelId="{227CBBC1-7598-4800-A1FA-A54D0D3F3893}" type="sibTrans" cxnId="{B5D952BF-658C-4D58-B84B-CEAE7A29B845}">
      <dgm:prSet/>
      <dgm:spPr/>
      <dgm:t>
        <a:bodyPr/>
        <a:lstStyle/>
        <a:p>
          <a:endParaRPr lang="it-IT" dirty="0">
            <a:solidFill>
              <a:schemeClr val="tx1"/>
            </a:solidFill>
          </a:endParaRPr>
        </a:p>
      </dgm:t>
    </dgm:pt>
    <dgm:pt modelId="{2BF7A51A-255D-40D8-AA4A-3AE4502F2C6C}" type="pres">
      <dgm:prSet presAssocID="{C7B2C464-21FF-4B3F-B7B7-AD5BC842C222}" presName="linearFlow" presStyleCnt="0">
        <dgm:presLayoutVars>
          <dgm:dir/>
          <dgm:resizeHandles val="exact"/>
        </dgm:presLayoutVars>
      </dgm:prSet>
      <dgm:spPr/>
      <dgm:t>
        <a:bodyPr/>
        <a:lstStyle/>
        <a:p>
          <a:endParaRPr lang="it-IT"/>
        </a:p>
      </dgm:t>
    </dgm:pt>
    <dgm:pt modelId="{96CCB330-3B68-4701-92A2-7D9C3B2C24DD}" type="pres">
      <dgm:prSet presAssocID="{47BA7F52-4BA1-43E6-9A4C-184E607C2638}" presName="composite" presStyleCnt="0"/>
      <dgm:spPr/>
      <dgm:t>
        <a:bodyPr/>
        <a:lstStyle/>
        <a:p>
          <a:endParaRPr lang="it-IT"/>
        </a:p>
      </dgm:t>
    </dgm:pt>
    <dgm:pt modelId="{5108FA0B-AF31-4676-9A58-86B6D909E8E4}" type="pres">
      <dgm:prSet presAssocID="{47BA7F52-4BA1-43E6-9A4C-184E607C2638}" presName="imgShp" presStyleLbl="fgImgPlace1" presStyleIdx="0" presStyleCnt="4"/>
      <dgm:spPr>
        <a:blipFill rotWithShape="0">
          <a:blip xmlns:r="http://schemas.openxmlformats.org/officeDocument/2006/relationships" r:embed="rId1"/>
          <a:stretch>
            <a:fillRect/>
          </a:stretch>
        </a:blipFill>
        <a:ln>
          <a:solidFill>
            <a:schemeClr val="bg1"/>
          </a:solidFill>
        </a:ln>
      </dgm:spPr>
      <dgm:t>
        <a:bodyPr/>
        <a:lstStyle/>
        <a:p>
          <a:endParaRPr lang="it-IT"/>
        </a:p>
      </dgm:t>
    </dgm:pt>
    <dgm:pt modelId="{EB47AB3E-A094-4716-8C7C-74EB1EF3E59C}" type="pres">
      <dgm:prSet presAssocID="{47BA7F52-4BA1-43E6-9A4C-184E607C2638}" presName="txShp" presStyleLbl="node1" presStyleIdx="0" presStyleCnt="4">
        <dgm:presLayoutVars>
          <dgm:bulletEnabled val="1"/>
        </dgm:presLayoutVars>
      </dgm:prSet>
      <dgm:spPr/>
      <dgm:t>
        <a:bodyPr/>
        <a:lstStyle/>
        <a:p>
          <a:endParaRPr lang="it-IT"/>
        </a:p>
      </dgm:t>
    </dgm:pt>
    <dgm:pt modelId="{0953EAB3-C071-4F12-8876-FEF77D6B5672}" type="pres">
      <dgm:prSet presAssocID="{21E68218-5611-4B28-8DD8-CF30D5D57E02}" presName="spacing" presStyleCnt="0"/>
      <dgm:spPr/>
      <dgm:t>
        <a:bodyPr/>
        <a:lstStyle/>
        <a:p>
          <a:endParaRPr lang="it-IT"/>
        </a:p>
      </dgm:t>
    </dgm:pt>
    <dgm:pt modelId="{6C0224FA-965F-47CF-952D-45194BECC8E1}" type="pres">
      <dgm:prSet presAssocID="{8472C66F-1C04-47DF-80D8-EBBFD02E56CF}" presName="composite" presStyleCnt="0"/>
      <dgm:spPr/>
      <dgm:t>
        <a:bodyPr/>
        <a:lstStyle/>
        <a:p>
          <a:endParaRPr lang="it-IT"/>
        </a:p>
      </dgm:t>
    </dgm:pt>
    <dgm:pt modelId="{50C214D1-2D7C-444C-A42A-E94137A7E414}" type="pres">
      <dgm:prSet presAssocID="{8472C66F-1C04-47DF-80D8-EBBFD02E56CF}" presName="imgShp" presStyleLbl="fgImgPlace1" presStyleIdx="1" presStyleCnt="4"/>
      <dgm:spPr>
        <a:blipFill rotWithShape="0">
          <a:blip xmlns:r="http://schemas.openxmlformats.org/officeDocument/2006/relationships" r:embed="rId1"/>
          <a:stretch>
            <a:fillRect/>
          </a:stretch>
        </a:blipFill>
        <a:ln>
          <a:solidFill>
            <a:schemeClr val="bg1"/>
          </a:solidFill>
        </a:ln>
      </dgm:spPr>
      <dgm:t>
        <a:bodyPr/>
        <a:lstStyle/>
        <a:p>
          <a:endParaRPr lang="it-IT"/>
        </a:p>
      </dgm:t>
    </dgm:pt>
    <dgm:pt modelId="{304326C0-F2DC-4E7E-85C6-EF141153F4E6}" type="pres">
      <dgm:prSet presAssocID="{8472C66F-1C04-47DF-80D8-EBBFD02E56CF}" presName="txShp" presStyleLbl="node1" presStyleIdx="1" presStyleCnt="4" custScaleY="143179">
        <dgm:presLayoutVars>
          <dgm:bulletEnabled val="1"/>
        </dgm:presLayoutVars>
      </dgm:prSet>
      <dgm:spPr/>
      <dgm:t>
        <a:bodyPr/>
        <a:lstStyle/>
        <a:p>
          <a:endParaRPr lang="it-IT"/>
        </a:p>
      </dgm:t>
    </dgm:pt>
    <dgm:pt modelId="{13A15C17-2054-44C1-89CA-5A368EDDE1FB}" type="pres">
      <dgm:prSet presAssocID="{447FB54A-667A-4F7E-8C69-BEF6AB51138F}" presName="spacing" presStyleCnt="0"/>
      <dgm:spPr/>
      <dgm:t>
        <a:bodyPr/>
        <a:lstStyle/>
        <a:p>
          <a:endParaRPr lang="it-IT"/>
        </a:p>
      </dgm:t>
    </dgm:pt>
    <dgm:pt modelId="{907C5D11-D7BF-4411-BB9B-84BEC3FD4CC1}" type="pres">
      <dgm:prSet presAssocID="{C1D0D4A5-FD6E-44CE-999E-25E893F925B7}" presName="composite" presStyleCnt="0"/>
      <dgm:spPr/>
      <dgm:t>
        <a:bodyPr/>
        <a:lstStyle/>
        <a:p>
          <a:endParaRPr lang="it-IT"/>
        </a:p>
      </dgm:t>
    </dgm:pt>
    <dgm:pt modelId="{45778506-802D-4B2E-A5E4-D39CFBEBB4DB}" type="pres">
      <dgm:prSet presAssocID="{C1D0D4A5-FD6E-44CE-999E-25E893F925B7}" presName="imgShp" presStyleLbl="fgImgPlace1" presStyleIdx="2" presStyleCnt="4"/>
      <dgm:spPr>
        <a:blipFill rotWithShape="0">
          <a:blip xmlns:r="http://schemas.openxmlformats.org/officeDocument/2006/relationships" r:embed="rId1"/>
          <a:stretch>
            <a:fillRect/>
          </a:stretch>
        </a:blipFill>
        <a:ln>
          <a:solidFill>
            <a:schemeClr val="bg1"/>
          </a:solidFill>
        </a:ln>
      </dgm:spPr>
      <dgm:t>
        <a:bodyPr/>
        <a:lstStyle/>
        <a:p>
          <a:endParaRPr lang="it-IT"/>
        </a:p>
      </dgm:t>
    </dgm:pt>
    <dgm:pt modelId="{34A84B0F-525D-47ED-A94E-2E8AD8FBCED5}" type="pres">
      <dgm:prSet presAssocID="{C1D0D4A5-FD6E-44CE-999E-25E893F925B7}" presName="txShp" presStyleLbl="node1" presStyleIdx="2" presStyleCnt="4">
        <dgm:presLayoutVars>
          <dgm:bulletEnabled val="1"/>
        </dgm:presLayoutVars>
      </dgm:prSet>
      <dgm:spPr/>
      <dgm:t>
        <a:bodyPr/>
        <a:lstStyle/>
        <a:p>
          <a:endParaRPr lang="it-IT"/>
        </a:p>
      </dgm:t>
    </dgm:pt>
    <dgm:pt modelId="{29E80FA3-14DF-45D5-A2B8-96AE36DC58D0}" type="pres">
      <dgm:prSet presAssocID="{C8BB0B4B-4BC0-4526-B19A-F59DD3C8B2E2}" presName="spacing" presStyleCnt="0"/>
      <dgm:spPr/>
      <dgm:t>
        <a:bodyPr/>
        <a:lstStyle/>
        <a:p>
          <a:endParaRPr lang="it-IT"/>
        </a:p>
      </dgm:t>
    </dgm:pt>
    <dgm:pt modelId="{FD3303F1-8E49-4C1B-A971-BB113D3CE902}" type="pres">
      <dgm:prSet presAssocID="{40944F34-5172-4436-B197-2E10714BD4EC}" presName="composite" presStyleCnt="0"/>
      <dgm:spPr/>
      <dgm:t>
        <a:bodyPr/>
        <a:lstStyle/>
        <a:p>
          <a:endParaRPr lang="it-IT"/>
        </a:p>
      </dgm:t>
    </dgm:pt>
    <dgm:pt modelId="{EECD32E2-33EB-47BD-9AA7-D086D359FBE7}" type="pres">
      <dgm:prSet presAssocID="{40944F34-5172-4436-B197-2E10714BD4EC}" presName="imgShp" presStyleLbl="fgImgPlace1" presStyleIdx="3" presStyleCnt="4"/>
      <dgm:spPr>
        <a:blipFill rotWithShape="0">
          <a:blip xmlns:r="http://schemas.openxmlformats.org/officeDocument/2006/relationships" r:embed="rId1"/>
          <a:stretch>
            <a:fillRect/>
          </a:stretch>
        </a:blipFill>
        <a:ln>
          <a:solidFill>
            <a:schemeClr val="bg1"/>
          </a:solidFill>
        </a:ln>
      </dgm:spPr>
      <dgm:t>
        <a:bodyPr/>
        <a:lstStyle/>
        <a:p>
          <a:endParaRPr lang="it-IT"/>
        </a:p>
      </dgm:t>
    </dgm:pt>
    <dgm:pt modelId="{F27577F5-187D-4E32-9A7B-A3CD14FBD856}" type="pres">
      <dgm:prSet presAssocID="{40944F34-5172-4436-B197-2E10714BD4EC}" presName="txShp" presStyleLbl="node1" presStyleIdx="3" presStyleCnt="4">
        <dgm:presLayoutVars>
          <dgm:bulletEnabled val="1"/>
        </dgm:presLayoutVars>
      </dgm:prSet>
      <dgm:spPr/>
      <dgm:t>
        <a:bodyPr/>
        <a:lstStyle/>
        <a:p>
          <a:endParaRPr lang="it-IT"/>
        </a:p>
      </dgm:t>
    </dgm:pt>
  </dgm:ptLst>
  <dgm:cxnLst>
    <dgm:cxn modelId="{A87ABD84-957F-44D1-9A90-C77AFEE55362}" srcId="{C7B2C464-21FF-4B3F-B7B7-AD5BC842C222}" destId="{47BA7F52-4BA1-43E6-9A4C-184E607C2638}" srcOrd="0" destOrd="0" parTransId="{EA0073E8-54CF-4575-B17B-24CCF562A12B}" sibTransId="{21E68218-5611-4B28-8DD8-CF30D5D57E02}"/>
    <dgm:cxn modelId="{2B489F85-84C6-4D0D-93EC-F777875D2C4A}" type="presOf" srcId="{8472C66F-1C04-47DF-80D8-EBBFD02E56CF}" destId="{304326C0-F2DC-4E7E-85C6-EF141153F4E6}" srcOrd="0" destOrd="0" presId="urn:microsoft.com/office/officeart/2005/8/layout/vList3#1"/>
    <dgm:cxn modelId="{0505B787-AA4D-4248-8DEE-995F8AE6A6D6}" type="presOf" srcId="{47BA7F52-4BA1-43E6-9A4C-184E607C2638}" destId="{EB47AB3E-A094-4716-8C7C-74EB1EF3E59C}" srcOrd="0" destOrd="0" presId="urn:microsoft.com/office/officeart/2005/8/layout/vList3#1"/>
    <dgm:cxn modelId="{FDA796C7-97E8-4DEB-A897-D7C45353658F}" type="presOf" srcId="{40944F34-5172-4436-B197-2E10714BD4EC}" destId="{F27577F5-187D-4E32-9A7B-A3CD14FBD856}" srcOrd="0" destOrd="0" presId="urn:microsoft.com/office/officeart/2005/8/layout/vList3#1"/>
    <dgm:cxn modelId="{A178B657-25E9-42A8-A04B-3EDADD80C7D4}" type="presOf" srcId="{C7B2C464-21FF-4B3F-B7B7-AD5BC842C222}" destId="{2BF7A51A-255D-40D8-AA4A-3AE4502F2C6C}" srcOrd="0" destOrd="0" presId="urn:microsoft.com/office/officeart/2005/8/layout/vList3#1"/>
    <dgm:cxn modelId="{8C6887AD-8631-4DEB-B447-7B761390AA51}" type="presOf" srcId="{C1D0D4A5-FD6E-44CE-999E-25E893F925B7}" destId="{34A84B0F-525D-47ED-A94E-2E8AD8FBCED5}" srcOrd="0" destOrd="0" presId="urn:microsoft.com/office/officeart/2005/8/layout/vList3#1"/>
    <dgm:cxn modelId="{BD8313B0-9B04-43EB-885E-45CEBBA37DD4}" srcId="{C7B2C464-21FF-4B3F-B7B7-AD5BC842C222}" destId="{8472C66F-1C04-47DF-80D8-EBBFD02E56CF}" srcOrd="1" destOrd="0" parTransId="{CA72238B-BE7A-4A7A-8ADF-0F17D21694A6}" sibTransId="{447FB54A-667A-4F7E-8C69-BEF6AB51138F}"/>
    <dgm:cxn modelId="{B5D952BF-658C-4D58-B84B-CEAE7A29B845}" srcId="{C7B2C464-21FF-4B3F-B7B7-AD5BC842C222}" destId="{40944F34-5172-4436-B197-2E10714BD4EC}" srcOrd="3" destOrd="0" parTransId="{FB4610AC-E6E8-42EF-AC17-B281F937C295}" sibTransId="{227CBBC1-7598-4800-A1FA-A54D0D3F3893}"/>
    <dgm:cxn modelId="{196A924D-E820-4174-AF8C-9E362C911D35}" srcId="{C7B2C464-21FF-4B3F-B7B7-AD5BC842C222}" destId="{C1D0D4A5-FD6E-44CE-999E-25E893F925B7}" srcOrd="2" destOrd="0" parTransId="{71B5A180-2731-49EE-AD55-6A02FE2E3151}" sibTransId="{C8BB0B4B-4BC0-4526-B19A-F59DD3C8B2E2}"/>
    <dgm:cxn modelId="{16EF283C-992A-42FB-9228-2E01EB10F82B}" type="presParOf" srcId="{2BF7A51A-255D-40D8-AA4A-3AE4502F2C6C}" destId="{96CCB330-3B68-4701-92A2-7D9C3B2C24DD}" srcOrd="0" destOrd="0" presId="urn:microsoft.com/office/officeart/2005/8/layout/vList3#1"/>
    <dgm:cxn modelId="{7F92C6DB-D72B-42F7-B6EF-6CB652C2AFF5}" type="presParOf" srcId="{96CCB330-3B68-4701-92A2-7D9C3B2C24DD}" destId="{5108FA0B-AF31-4676-9A58-86B6D909E8E4}" srcOrd="0" destOrd="0" presId="urn:microsoft.com/office/officeart/2005/8/layout/vList3#1"/>
    <dgm:cxn modelId="{BB95DB5A-C6D6-41B4-98E2-D0429F02CBE2}" type="presParOf" srcId="{96CCB330-3B68-4701-92A2-7D9C3B2C24DD}" destId="{EB47AB3E-A094-4716-8C7C-74EB1EF3E59C}" srcOrd="1" destOrd="0" presId="urn:microsoft.com/office/officeart/2005/8/layout/vList3#1"/>
    <dgm:cxn modelId="{0C908E04-D83A-47FA-AD3E-71E6FF976C5A}" type="presParOf" srcId="{2BF7A51A-255D-40D8-AA4A-3AE4502F2C6C}" destId="{0953EAB3-C071-4F12-8876-FEF77D6B5672}" srcOrd="1" destOrd="0" presId="urn:microsoft.com/office/officeart/2005/8/layout/vList3#1"/>
    <dgm:cxn modelId="{42798A5A-A395-4D21-B11A-80EC42736118}" type="presParOf" srcId="{2BF7A51A-255D-40D8-AA4A-3AE4502F2C6C}" destId="{6C0224FA-965F-47CF-952D-45194BECC8E1}" srcOrd="2" destOrd="0" presId="urn:microsoft.com/office/officeart/2005/8/layout/vList3#1"/>
    <dgm:cxn modelId="{EE74B653-CF59-431F-80E4-030E8297AA04}" type="presParOf" srcId="{6C0224FA-965F-47CF-952D-45194BECC8E1}" destId="{50C214D1-2D7C-444C-A42A-E94137A7E414}" srcOrd="0" destOrd="0" presId="urn:microsoft.com/office/officeart/2005/8/layout/vList3#1"/>
    <dgm:cxn modelId="{C4D81815-20B0-4D29-BCB4-512ACB24AF83}" type="presParOf" srcId="{6C0224FA-965F-47CF-952D-45194BECC8E1}" destId="{304326C0-F2DC-4E7E-85C6-EF141153F4E6}" srcOrd="1" destOrd="0" presId="urn:microsoft.com/office/officeart/2005/8/layout/vList3#1"/>
    <dgm:cxn modelId="{B8AE8548-0FDD-4414-9942-3BD29CE57E77}" type="presParOf" srcId="{2BF7A51A-255D-40D8-AA4A-3AE4502F2C6C}" destId="{13A15C17-2054-44C1-89CA-5A368EDDE1FB}" srcOrd="3" destOrd="0" presId="urn:microsoft.com/office/officeart/2005/8/layout/vList3#1"/>
    <dgm:cxn modelId="{1B170A37-58F3-4950-A7E2-D5FD571AEED1}" type="presParOf" srcId="{2BF7A51A-255D-40D8-AA4A-3AE4502F2C6C}" destId="{907C5D11-D7BF-4411-BB9B-84BEC3FD4CC1}" srcOrd="4" destOrd="0" presId="urn:microsoft.com/office/officeart/2005/8/layout/vList3#1"/>
    <dgm:cxn modelId="{55D62BBD-5927-44A0-94C0-AD028A33C6BA}" type="presParOf" srcId="{907C5D11-D7BF-4411-BB9B-84BEC3FD4CC1}" destId="{45778506-802D-4B2E-A5E4-D39CFBEBB4DB}" srcOrd="0" destOrd="0" presId="urn:microsoft.com/office/officeart/2005/8/layout/vList3#1"/>
    <dgm:cxn modelId="{AA1F0D85-DF3B-4ECA-9E8C-C1FE87DEADCD}" type="presParOf" srcId="{907C5D11-D7BF-4411-BB9B-84BEC3FD4CC1}" destId="{34A84B0F-525D-47ED-A94E-2E8AD8FBCED5}" srcOrd="1" destOrd="0" presId="urn:microsoft.com/office/officeart/2005/8/layout/vList3#1"/>
    <dgm:cxn modelId="{0F8F0F55-CA81-4260-A91F-9CAD87639019}" type="presParOf" srcId="{2BF7A51A-255D-40D8-AA4A-3AE4502F2C6C}" destId="{29E80FA3-14DF-45D5-A2B8-96AE36DC58D0}" srcOrd="5" destOrd="0" presId="urn:microsoft.com/office/officeart/2005/8/layout/vList3#1"/>
    <dgm:cxn modelId="{785CA659-A490-416D-B0E4-5E7B0D28E724}" type="presParOf" srcId="{2BF7A51A-255D-40D8-AA4A-3AE4502F2C6C}" destId="{FD3303F1-8E49-4C1B-A971-BB113D3CE902}" srcOrd="6" destOrd="0" presId="urn:microsoft.com/office/officeart/2005/8/layout/vList3#1"/>
    <dgm:cxn modelId="{44300B86-B6E9-4F0B-A4C4-2A3D0B208D67}" type="presParOf" srcId="{FD3303F1-8E49-4C1B-A971-BB113D3CE902}" destId="{EECD32E2-33EB-47BD-9AA7-D086D359FBE7}" srcOrd="0" destOrd="0" presId="urn:microsoft.com/office/officeart/2005/8/layout/vList3#1"/>
    <dgm:cxn modelId="{0BF81D8A-3FE3-4281-B3CD-D0256D323E86}" type="presParOf" srcId="{FD3303F1-8E49-4C1B-A971-BB113D3CE902}" destId="{F27577F5-187D-4E32-9A7B-A3CD14FBD856}"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5E6F1-8B55-4BF4-BC96-52CB16B0416F}">
      <dsp:nvSpPr>
        <dsp:cNvPr id="0" name=""/>
        <dsp:cNvSpPr/>
      </dsp:nvSpPr>
      <dsp:spPr>
        <a:xfrm>
          <a:off x="0" y="0"/>
          <a:ext cx="3269875" cy="997540"/>
        </a:xfrm>
        <a:prstGeom prst="rect">
          <a:avLst/>
        </a:prstGeom>
        <a:solidFill>
          <a:schemeClr val="tx2">
            <a:lumMod val="20000"/>
            <a:lumOff val="80000"/>
          </a:schemeClr>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tx1"/>
              </a:solidFill>
            </a:rPr>
            <a:t>Una </a:t>
          </a:r>
          <a:r>
            <a:rPr lang="en-US" sz="1400" b="1" kern="1200" dirty="0" err="1" smtClean="0">
              <a:solidFill>
                <a:schemeClr val="tx1"/>
              </a:solidFill>
            </a:rPr>
            <a:t>lunghezza</a:t>
          </a:r>
          <a:r>
            <a:rPr lang="en-US" sz="1400" b="1" kern="1200" dirty="0" smtClean="0">
              <a:solidFill>
                <a:schemeClr val="tx1"/>
              </a:solidFill>
            </a:rPr>
            <a:t> </a:t>
          </a:r>
          <a:r>
            <a:rPr lang="en-US" sz="1400" b="1" kern="1200" dirty="0" err="1" smtClean="0">
              <a:solidFill>
                <a:schemeClr val="tx1"/>
              </a:solidFill>
            </a:rPr>
            <a:t>maggiore</a:t>
          </a:r>
          <a:r>
            <a:rPr lang="en-US" sz="1400" b="1" kern="1200" dirty="0" smtClean="0">
              <a:solidFill>
                <a:schemeClr val="tx1"/>
              </a:solidFill>
            </a:rPr>
            <a:t> </a:t>
          </a:r>
          <a:r>
            <a:rPr lang="en-US" sz="1400" b="1" kern="1200" dirty="0" err="1" smtClean="0">
              <a:solidFill>
                <a:schemeClr val="tx1"/>
              </a:solidFill>
            </a:rPr>
            <a:t>della</a:t>
          </a:r>
          <a:r>
            <a:rPr lang="en-US" sz="1400" b="1" kern="1200" dirty="0" smtClean="0">
              <a:solidFill>
                <a:schemeClr val="tx1"/>
              </a:solidFill>
            </a:rPr>
            <a:t> BPL </a:t>
          </a:r>
          <a:r>
            <a:rPr lang="en-US" sz="1400" b="1" kern="1200" dirty="0" err="1" smtClean="0">
              <a:solidFill>
                <a:schemeClr val="tx1"/>
              </a:solidFill>
            </a:rPr>
            <a:t>impatta</a:t>
          </a:r>
          <a:r>
            <a:rPr lang="en-US" sz="1400" b="1" kern="1200" dirty="0" smtClean="0">
              <a:solidFill>
                <a:schemeClr val="tx1"/>
              </a:solidFill>
            </a:rPr>
            <a:t> </a:t>
          </a:r>
          <a:r>
            <a:rPr lang="en-US" sz="1400" b="1" kern="1200" dirty="0" err="1" smtClean="0">
              <a:solidFill>
                <a:schemeClr val="tx1"/>
              </a:solidFill>
            </a:rPr>
            <a:t>maggiormente</a:t>
          </a:r>
          <a:r>
            <a:rPr lang="en-US" sz="1400" b="1" kern="1200" dirty="0" smtClean="0">
              <a:solidFill>
                <a:schemeClr val="tx1"/>
              </a:solidFill>
            </a:rPr>
            <a:t> sui deficit </a:t>
          </a:r>
          <a:r>
            <a:rPr lang="en-US" sz="1400" b="1" kern="1200" dirty="0" err="1" smtClean="0">
              <a:solidFill>
                <a:schemeClr val="tx1"/>
              </a:solidFill>
            </a:rPr>
            <a:t>nutrizionali</a:t>
          </a:r>
          <a:r>
            <a:rPr lang="en-US" sz="1400" b="1" kern="1200" dirty="0" smtClean="0">
              <a:solidFill>
                <a:schemeClr val="tx1"/>
              </a:solidFill>
            </a:rPr>
            <a:t> </a:t>
          </a:r>
          <a:r>
            <a:rPr lang="en-US" sz="1400" b="1" kern="1200" dirty="0" err="1" smtClean="0">
              <a:solidFill>
                <a:schemeClr val="tx1"/>
              </a:solidFill>
            </a:rPr>
            <a:t>che</a:t>
          </a:r>
          <a:r>
            <a:rPr lang="en-US" sz="1400" b="1" kern="1200" dirty="0" smtClean="0">
              <a:solidFill>
                <a:schemeClr val="tx1"/>
              </a:solidFill>
            </a:rPr>
            <a:t> </a:t>
          </a:r>
          <a:r>
            <a:rPr lang="en-US" sz="1400" b="1" kern="1200" dirty="0" err="1" smtClean="0">
              <a:solidFill>
                <a:schemeClr val="tx1"/>
              </a:solidFill>
            </a:rPr>
            <a:t>sul</a:t>
          </a:r>
          <a:r>
            <a:rPr lang="en-US" sz="1400" b="1" kern="1200" dirty="0" smtClean="0">
              <a:solidFill>
                <a:schemeClr val="tx1"/>
              </a:solidFill>
            </a:rPr>
            <a:t> </a:t>
          </a:r>
          <a:r>
            <a:rPr lang="en-US" sz="1400" b="1" kern="1200" dirty="0" err="1" smtClean="0">
              <a:solidFill>
                <a:schemeClr val="tx1"/>
              </a:solidFill>
            </a:rPr>
            <a:t>calo</a:t>
          </a:r>
          <a:r>
            <a:rPr lang="en-US" sz="1400" b="1" kern="1200" dirty="0" smtClean="0">
              <a:solidFill>
                <a:schemeClr val="tx1"/>
              </a:solidFill>
            </a:rPr>
            <a:t> </a:t>
          </a:r>
          <a:r>
            <a:rPr lang="en-US" sz="1400" b="1" kern="1200" dirty="0" err="1" smtClean="0">
              <a:solidFill>
                <a:schemeClr val="tx1"/>
              </a:solidFill>
            </a:rPr>
            <a:t>ponderale</a:t>
          </a:r>
          <a:r>
            <a:rPr lang="en-US" sz="1400" b="1" kern="1200" dirty="0" smtClean="0">
              <a:solidFill>
                <a:schemeClr val="tx1"/>
              </a:solidFill>
            </a:rPr>
            <a:t> </a:t>
          </a:r>
          <a:br>
            <a:rPr lang="en-US" sz="1400" b="1" kern="1200" dirty="0" smtClean="0">
              <a:solidFill>
                <a:schemeClr val="tx1"/>
              </a:solidFill>
            </a:rPr>
          </a:br>
          <a:r>
            <a:rPr lang="en-US" sz="1400" b="1" kern="1200" dirty="0" smtClean="0">
              <a:solidFill>
                <a:schemeClr val="tx1"/>
              </a:solidFill>
            </a:rPr>
            <a:t>e </a:t>
          </a:r>
          <a:r>
            <a:rPr lang="en-US" sz="1400" b="1" kern="1200" dirty="0" err="1" smtClean="0">
              <a:solidFill>
                <a:schemeClr val="tx1"/>
              </a:solidFill>
            </a:rPr>
            <a:t>remissione</a:t>
          </a:r>
          <a:r>
            <a:rPr lang="en-US" sz="1400" b="1" kern="1200" dirty="0" smtClean="0">
              <a:solidFill>
                <a:schemeClr val="tx1"/>
              </a:solidFill>
            </a:rPr>
            <a:t> </a:t>
          </a:r>
          <a:r>
            <a:rPr lang="en-US" sz="1400" b="1" kern="1200" dirty="0" err="1" smtClean="0">
              <a:solidFill>
                <a:schemeClr val="tx1"/>
              </a:solidFill>
            </a:rPr>
            <a:t>delle</a:t>
          </a:r>
          <a:r>
            <a:rPr lang="en-US" sz="1400" b="1" kern="1200" dirty="0" smtClean="0">
              <a:solidFill>
                <a:schemeClr val="tx1"/>
              </a:solidFill>
            </a:rPr>
            <a:t> </a:t>
          </a:r>
          <a:r>
            <a:rPr lang="en-US" sz="1400" b="1" kern="1200" dirty="0" err="1" smtClean="0">
              <a:solidFill>
                <a:schemeClr val="tx1"/>
              </a:solidFill>
            </a:rPr>
            <a:t>comorbidità</a:t>
          </a:r>
          <a:endParaRPr lang="en-US" sz="1400" b="1" kern="1200" dirty="0">
            <a:solidFill>
              <a:schemeClr val="tx1"/>
            </a:solidFill>
          </a:endParaRPr>
        </a:p>
      </dsp:txBody>
      <dsp:txXfrm>
        <a:off x="0" y="0"/>
        <a:ext cx="3269875" cy="997540"/>
      </dsp:txXfrm>
    </dsp:sp>
    <dsp:sp modelId="{0045C2D1-B83F-4F39-83A0-F1560E55722A}">
      <dsp:nvSpPr>
        <dsp:cNvPr id="0" name=""/>
        <dsp:cNvSpPr/>
      </dsp:nvSpPr>
      <dsp:spPr>
        <a:xfrm>
          <a:off x="662" y="997540"/>
          <a:ext cx="1170877" cy="2094835"/>
        </a:xfrm>
        <a:prstGeom prst="rect">
          <a:avLst/>
        </a:prstGeom>
        <a:solidFill>
          <a:schemeClr val="lt1">
            <a:hueOff val="0"/>
            <a:satOff val="0"/>
            <a:lumOff val="0"/>
            <a:alphaOff val="0"/>
          </a:schemeClr>
        </a:solidFill>
        <a:ln w="25400" cap="flat" cmpd="sng" algn="ctr">
          <a:solidFill>
            <a:schemeClr val="accent1">
              <a:lumMod val="5000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tx1"/>
              </a:solidFill>
            </a:rPr>
            <a:t>IFSO Consensus Conference </a:t>
          </a:r>
          <a:r>
            <a:rPr lang="en-US" sz="1400" b="1" kern="1200" dirty="0" err="1" smtClean="0">
              <a:solidFill>
                <a:schemeClr val="tx1"/>
              </a:solidFill>
            </a:rPr>
            <a:t>raccomanda</a:t>
          </a:r>
          <a:r>
            <a:rPr lang="en-US" sz="1400" b="1" kern="1200" dirty="0" smtClean="0">
              <a:solidFill>
                <a:schemeClr val="tx1"/>
              </a:solidFill>
            </a:rPr>
            <a:t> per OAGB </a:t>
          </a:r>
          <a:r>
            <a:rPr lang="en-US" sz="1400" b="1" kern="1200" dirty="0" err="1" smtClean="0">
              <a:solidFill>
                <a:schemeClr val="tx1"/>
              </a:solidFill>
            </a:rPr>
            <a:t>una</a:t>
          </a:r>
          <a:r>
            <a:rPr lang="en-US" sz="1400" b="1" kern="1200" dirty="0" smtClean="0">
              <a:solidFill>
                <a:schemeClr val="tx1"/>
              </a:solidFill>
            </a:rPr>
            <a:t> BPL </a:t>
          </a:r>
          <a:br>
            <a:rPr lang="en-US" sz="1400" b="1" kern="1200" dirty="0" smtClean="0">
              <a:solidFill>
                <a:schemeClr val="tx1"/>
              </a:solidFill>
            </a:rPr>
          </a:br>
          <a:r>
            <a:rPr lang="en-US" sz="1400" b="1" kern="1200" dirty="0" smtClean="0">
              <a:solidFill>
                <a:schemeClr val="tx1"/>
              </a:solidFill>
            </a:rPr>
            <a:t>di 150–180 cm, </a:t>
          </a:r>
          <a:r>
            <a:rPr lang="en-US" sz="1400" b="1" kern="1200" dirty="0" err="1" smtClean="0">
              <a:solidFill>
                <a:schemeClr val="tx1"/>
              </a:solidFill>
            </a:rPr>
            <a:t>poichè</a:t>
          </a:r>
          <a:r>
            <a:rPr lang="en-US" sz="1400" b="1" kern="1200" dirty="0" smtClean="0">
              <a:solidFill>
                <a:schemeClr val="tx1"/>
              </a:solidFill>
            </a:rPr>
            <a:t> </a:t>
          </a:r>
          <a:r>
            <a:rPr lang="en-US" sz="1400" b="1" kern="1200" dirty="0" err="1" smtClean="0">
              <a:solidFill>
                <a:schemeClr val="tx1"/>
              </a:solidFill>
            </a:rPr>
            <a:t>efficace</a:t>
          </a:r>
          <a:r>
            <a:rPr lang="en-US" sz="1400" b="1" kern="1200" dirty="0" smtClean="0">
              <a:solidFill>
                <a:schemeClr val="tx1"/>
              </a:solidFill>
            </a:rPr>
            <a:t> e </a:t>
          </a:r>
          <a:r>
            <a:rPr lang="en-US" sz="1400" b="1" kern="1200" dirty="0" err="1" smtClean="0">
              <a:solidFill>
                <a:schemeClr val="tx1"/>
              </a:solidFill>
            </a:rPr>
            <a:t>sicura</a:t>
          </a:r>
          <a:endParaRPr lang="en-US" sz="1400" kern="1200" dirty="0">
            <a:solidFill>
              <a:schemeClr val="tx1"/>
            </a:solidFill>
          </a:endParaRPr>
        </a:p>
      </dsp:txBody>
      <dsp:txXfrm>
        <a:off x="662" y="997540"/>
        <a:ext cx="1170877" cy="2094835"/>
      </dsp:txXfrm>
    </dsp:sp>
    <dsp:sp modelId="{D91C2A6F-4D1F-405F-ABAD-D2FD9A2F70D7}">
      <dsp:nvSpPr>
        <dsp:cNvPr id="0" name=""/>
        <dsp:cNvSpPr/>
      </dsp:nvSpPr>
      <dsp:spPr>
        <a:xfrm>
          <a:off x="1171539" y="997540"/>
          <a:ext cx="951584" cy="2094835"/>
        </a:xfrm>
        <a:prstGeom prst="rect">
          <a:avLst/>
        </a:prstGeom>
        <a:solidFill>
          <a:schemeClr val="lt1">
            <a:hueOff val="0"/>
            <a:satOff val="0"/>
            <a:lumOff val="0"/>
            <a:alphaOff val="0"/>
          </a:schemeClr>
        </a:solidFill>
        <a:ln w="25400" cap="flat" cmpd="sng" algn="ctr">
          <a:solidFill>
            <a:schemeClr val="accent1">
              <a:lumMod val="5000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err="1" smtClean="0">
              <a:solidFill>
                <a:schemeClr val="tx1"/>
              </a:solidFill>
            </a:rPr>
            <a:t>Nel</a:t>
          </a:r>
          <a:r>
            <a:rPr lang="en-US" sz="1400" kern="1200" dirty="0" smtClean="0">
              <a:solidFill>
                <a:schemeClr val="tx1"/>
              </a:solidFill>
            </a:rPr>
            <a:t> </a:t>
          </a:r>
          <a:r>
            <a:rPr lang="en-US" sz="1400" kern="1200" dirty="0" err="1" smtClean="0">
              <a:solidFill>
                <a:schemeClr val="tx1"/>
              </a:solidFill>
            </a:rPr>
            <a:t>caso</a:t>
          </a:r>
          <a:r>
            <a:rPr lang="en-US" sz="1400" kern="1200" dirty="0" smtClean="0">
              <a:solidFill>
                <a:schemeClr val="tx1"/>
              </a:solidFill>
            </a:rPr>
            <a:t> </a:t>
          </a:r>
          <a:br>
            <a:rPr lang="en-US" sz="1400" kern="1200" dirty="0" smtClean="0">
              <a:solidFill>
                <a:schemeClr val="tx1"/>
              </a:solidFill>
            </a:rPr>
          </a:br>
          <a:r>
            <a:rPr lang="en-US" sz="1400" kern="1200" dirty="0" smtClean="0">
              <a:solidFill>
                <a:schemeClr val="tx1"/>
              </a:solidFill>
            </a:rPr>
            <a:t>di </a:t>
          </a:r>
          <a:r>
            <a:rPr lang="en-US" sz="1400" kern="1200" dirty="0" err="1" smtClean="0">
              <a:solidFill>
                <a:schemeClr val="tx1"/>
              </a:solidFill>
            </a:rPr>
            <a:t>una</a:t>
          </a:r>
          <a:r>
            <a:rPr lang="en-US" sz="1400" kern="1200" dirty="0" smtClean="0">
              <a:solidFill>
                <a:schemeClr val="tx1"/>
              </a:solidFill>
            </a:rPr>
            <a:t> BPL &gt;200 cm </a:t>
          </a:r>
          <a:br>
            <a:rPr lang="en-US" sz="1400" kern="1200" dirty="0" smtClean="0">
              <a:solidFill>
                <a:schemeClr val="tx1"/>
              </a:solidFill>
            </a:rPr>
          </a:br>
          <a:r>
            <a:rPr lang="en-US" sz="1400" kern="1200" dirty="0" smtClean="0">
              <a:solidFill>
                <a:schemeClr val="tx1"/>
              </a:solidFill>
            </a:rPr>
            <a:t>è </a:t>
          </a:r>
          <a:r>
            <a:rPr lang="en-US" sz="1400" kern="1200" dirty="0" err="1" smtClean="0">
              <a:solidFill>
                <a:schemeClr val="tx1"/>
              </a:solidFill>
            </a:rPr>
            <a:t>necessario</a:t>
          </a:r>
          <a:r>
            <a:rPr lang="en-US" sz="1400" kern="1200" dirty="0" smtClean="0">
              <a:solidFill>
                <a:schemeClr val="tx1"/>
              </a:solidFill>
            </a:rPr>
            <a:t> </a:t>
          </a:r>
          <a:r>
            <a:rPr lang="en-US" sz="1400" kern="1200" dirty="0" err="1" smtClean="0">
              <a:solidFill>
                <a:schemeClr val="tx1"/>
              </a:solidFill>
            </a:rPr>
            <a:t>misurare</a:t>
          </a:r>
          <a:r>
            <a:rPr lang="en-US" sz="1400" kern="1200" dirty="0" smtClean="0">
              <a:solidFill>
                <a:schemeClr val="tx1"/>
              </a:solidFill>
            </a:rPr>
            <a:t> </a:t>
          </a:r>
          <a:r>
            <a:rPr lang="en-US" sz="1400" kern="1200" dirty="0" err="1" smtClean="0">
              <a:solidFill>
                <a:schemeClr val="tx1"/>
              </a:solidFill>
            </a:rPr>
            <a:t>tutto</a:t>
          </a:r>
          <a:r>
            <a:rPr lang="en-US" sz="1400" kern="1200" dirty="0" smtClean="0">
              <a:solidFill>
                <a:schemeClr val="tx1"/>
              </a:solidFill>
            </a:rPr>
            <a:t> </a:t>
          </a:r>
          <a:r>
            <a:rPr lang="en-US" sz="1400" kern="1200" dirty="0" err="1" smtClean="0">
              <a:solidFill>
                <a:schemeClr val="tx1"/>
              </a:solidFill>
            </a:rPr>
            <a:t>l’intestino</a:t>
          </a:r>
          <a:r>
            <a:rPr lang="en-US" sz="1400" kern="1200" dirty="0" smtClean="0">
              <a:solidFill>
                <a:schemeClr val="tx1"/>
              </a:solidFill>
            </a:rPr>
            <a:t> </a:t>
          </a:r>
          <a:r>
            <a:rPr lang="en-US" sz="1400" kern="1200" dirty="0" err="1" smtClean="0">
              <a:solidFill>
                <a:schemeClr val="tx1"/>
              </a:solidFill>
            </a:rPr>
            <a:t>durante</a:t>
          </a:r>
          <a:r>
            <a:rPr lang="en-US" sz="1400" kern="1200" dirty="0" smtClean="0">
              <a:solidFill>
                <a:schemeClr val="tx1"/>
              </a:solidFill>
            </a:rPr>
            <a:t> </a:t>
          </a:r>
          <a:r>
            <a:rPr lang="en-US" sz="1400" kern="1200" dirty="0" err="1" smtClean="0">
              <a:solidFill>
                <a:schemeClr val="tx1"/>
              </a:solidFill>
            </a:rPr>
            <a:t>l’intervento</a:t>
          </a:r>
          <a:endParaRPr lang="en-US" sz="1400" kern="1200" dirty="0">
            <a:solidFill>
              <a:schemeClr val="tx1"/>
            </a:solidFill>
          </a:endParaRPr>
        </a:p>
      </dsp:txBody>
      <dsp:txXfrm>
        <a:off x="1171539" y="997540"/>
        <a:ext cx="951584" cy="2094835"/>
      </dsp:txXfrm>
    </dsp:sp>
    <dsp:sp modelId="{7D0CE123-68A3-41C3-BEA9-18BD4B4A56F8}">
      <dsp:nvSpPr>
        <dsp:cNvPr id="0" name=""/>
        <dsp:cNvSpPr/>
      </dsp:nvSpPr>
      <dsp:spPr>
        <a:xfrm>
          <a:off x="2123124" y="997540"/>
          <a:ext cx="1146088" cy="2094835"/>
        </a:xfrm>
        <a:prstGeom prst="rect">
          <a:avLst/>
        </a:prstGeom>
        <a:solidFill>
          <a:schemeClr val="lt1">
            <a:hueOff val="0"/>
            <a:satOff val="0"/>
            <a:lumOff val="0"/>
            <a:alphaOff val="0"/>
          </a:schemeClr>
        </a:solidFill>
        <a:ln w="25400" cap="flat" cmpd="sng" algn="ctr">
          <a:solidFill>
            <a:schemeClr val="accent1">
              <a:lumMod val="5000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err="1" smtClean="0">
              <a:solidFill>
                <a:schemeClr val="tx1"/>
              </a:solidFill>
            </a:rPr>
            <a:t>Un’ansa</a:t>
          </a:r>
          <a:r>
            <a:rPr lang="en-US" sz="1400" kern="1200" dirty="0" smtClean="0">
              <a:solidFill>
                <a:schemeClr val="tx1"/>
              </a:solidFill>
            </a:rPr>
            <a:t> </a:t>
          </a:r>
          <a:r>
            <a:rPr lang="en-US" sz="1400" kern="1200" dirty="0" err="1" smtClean="0">
              <a:solidFill>
                <a:schemeClr val="tx1"/>
              </a:solidFill>
            </a:rPr>
            <a:t>comune</a:t>
          </a:r>
          <a:r>
            <a:rPr lang="en-US" sz="1400" kern="1200" dirty="0" smtClean="0">
              <a:solidFill>
                <a:schemeClr val="tx1"/>
              </a:solidFill>
            </a:rPr>
            <a:t> </a:t>
          </a:r>
          <a:br>
            <a:rPr lang="en-US" sz="1400" kern="1200" dirty="0" smtClean="0">
              <a:solidFill>
                <a:schemeClr val="tx1"/>
              </a:solidFill>
            </a:rPr>
          </a:br>
          <a:r>
            <a:rPr lang="en-US" sz="1400" kern="1200" dirty="0" smtClean="0">
              <a:solidFill>
                <a:schemeClr val="tx1"/>
              </a:solidFill>
            </a:rPr>
            <a:t>di </a:t>
          </a:r>
          <a:r>
            <a:rPr lang="en-US" sz="1400" kern="1200" dirty="0" err="1" smtClean="0">
              <a:solidFill>
                <a:schemeClr val="tx1"/>
              </a:solidFill>
            </a:rPr>
            <a:t>almeno</a:t>
          </a:r>
          <a:r>
            <a:rPr lang="en-US" sz="1400" kern="1200" dirty="0" smtClean="0">
              <a:solidFill>
                <a:schemeClr val="tx1"/>
              </a:solidFill>
            </a:rPr>
            <a:t> </a:t>
          </a:r>
          <a:r>
            <a:rPr lang="en-US" sz="1400" kern="1200" dirty="0" smtClean="0">
              <a:solidFill>
                <a:schemeClr val="tx1"/>
              </a:solidFill>
            </a:rPr>
            <a:t>300 cm </a:t>
          </a:r>
          <a:r>
            <a:rPr lang="en-US" sz="1400" kern="1200" dirty="0" err="1" smtClean="0">
              <a:solidFill>
                <a:schemeClr val="tx1"/>
              </a:solidFill>
            </a:rPr>
            <a:t>sembrerebbe</a:t>
          </a:r>
          <a:r>
            <a:rPr lang="en-US" sz="1400" kern="1200" dirty="0" smtClean="0">
              <a:solidFill>
                <a:schemeClr val="tx1"/>
              </a:solidFill>
            </a:rPr>
            <a:t> </a:t>
          </a:r>
          <a:r>
            <a:rPr lang="en-US" sz="1400" kern="1200" dirty="0" err="1" smtClean="0">
              <a:solidFill>
                <a:schemeClr val="tx1"/>
              </a:solidFill>
            </a:rPr>
            <a:t>prevenire</a:t>
          </a:r>
          <a:r>
            <a:rPr lang="en-US" sz="1400" kern="1200" dirty="0" smtClean="0">
              <a:solidFill>
                <a:schemeClr val="tx1"/>
              </a:solidFill>
            </a:rPr>
            <a:t> deficit </a:t>
          </a:r>
          <a:r>
            <a:rPr lang="en-US" sz="1400" kern="1200" dirty="0" err="1" smtClean="0">
              <a:solidFill>
                <a:schemeClr val="tx1"/>
              </a:solidFill>
            </a:rPr>
            <a:t>nutrizionali</a:t>
          </a:r>
          <a:r>
            <a:rPr lang="en-US" sz="1400" kern="1200" dirty="0" smtClean="0">
              <a:solidFill>
                <a:schemeClr val="tx1"/>
              </a:solidFill>
            </a:rPr>
            <a:t> e </a:t>
          </a:r>
          <a:r>
            <a:rPr lang="en-US" sz="1400" kern="1200" dirty="0" err="1" smtClean="0">
              <a:solidFill>
                <a:schemeClr val="tx1"/>
              </a:solidFill>
            </a:rPr>
            <a:t>malnutrizione</a:t>
          </a:r>
          <a:endParaRPr lang="en-US" sz="1400" kern="1200" dirty="0">
            <a:solidFill>
              <a:schemeClr val="tx1"/>
            </a:solidFill>
          </a:endParaRPr>
        </a:p>
      </dsp:txBody>
      <dsp:txXfrm>
        <a:off x="2123124" y="997540"/>
        <a:ext cx="1146088" cy="2094835"/>
      </dsp:txXfrm>
    </dsp:sp>
    <dsp:sp modelId="{B87A339E-EAC7-4443-ABF4-ED0589666AA1}">
      <dsp:nvSpPr>
        <dsp:cNvPr id="0" name=""/>
        <dsp:cNvSpPr/>
      </dsp:nvSpPr>
      <dsp:spPr>
        <a:xfrm>
          <a:off x="0" y="3092376"/>
          <a:ext cx="3269875" cy="232759"/>
        </a:xfrm>
        <a:prstGeom prst="rect">
          <a:avLst/>
        </a:prstGeom>
        <a:solidFill>
          <a:schemeClr val="accent1">
            <a:lumMod val="5000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0263A-BB18-4B5F-A4CA-6C6E9D24B986}">
      <dsp:nvSpPr>
        <dsp:cNvPr id="0" name=""/>
        <dsp:cNvSpPr/>
      </dsp:nvSpPr>
      <dsp:spPr>
        <a:xfrm>
          <a:off x="437" y="1397035"/>
          <a:ext cx="3149771" cy="2047351"/>
        </a:xfrm>
        <a:prstGeom prst="roundRect">
          <a:avLst/>
        </a:prstGeom>
        <a:solidFill>
          <a:schemeClr val="lt1"/>
        </a:solidFill>
        <a:ln w="762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it-IT" sz="1400" kern="1200" dirty="0" smtClean="0"/>
            <a:t>Il suo meccanismo è multifattoriale e un maggiore effetto di riduzione del peso è dovuto alla </a:t>
          </a:r>
          <a:r>
            <a:rPr lang="it-IT" sz="1400" b="1" kern="1200" dirty="0" smtClean="0"/>
            <a:t>maggiore lunghezza del BPL </a:t>
          </a:r>
          <a:r>
            <a:rPr lang="it-IT" sz="1400" kern="1200" dirty="0" smtClean="0"/>
            <a:t>che renderebbe questa procedura più </a:t>
          </a:r>
          <a:r>
            <a:rPr lang="it-IT" sz="1400" kern="1200" dirty="0" err="1" smtClean="0"/>
            <a:t>malassorbitiva</a:t>
          </a:r>
          <a:r>
            <a:rPr lang="it-IT" sz="1400" kern="1200" dirty="0" smtClean="0"/>
            <a:t> rispetto alla RYGB. </a:t>
          </a:r>
          <a:endParaRPr lang="it-IT" sz="1400" kern="1200" dirty="0"/>
        </a:p>
      </dsp:txBody>
      <dsp:txXfrm>
        <a:off x="100380" y="1496978"/>
        <a:ext cx="2949885" cy="1847465"/>
      </dsp:txXfrm>
    </dsp:sp>
    <dsp:sp modelId="{CE7F4174-76AA-4B85-B8D9-10969EC3DDBF}">
      <dsp:nvSpPr>
        <dsp:cNvPr id="0" name=""/>
        <dsp:cNvSpPr/>
      </dsp:nvSpPr>
      <dsp:spPr>
        <a:xfrm>
          <a:off x="1575323" y="684570"/>
          <a:ext cx="3472281" cy="3472281"/>
        </a:xfrm>
        <a:custGeom>
          <a:avLst/>
          <a:gdLst/>
          <a:ahLst/>
          <a:cxnLst/>
          <a:rect l="0" t="0" r="0" b="0"/>
          <a:pathLst>
            <a:path>
              <a:moveTo>
                <a:pt x="350620" y="689948"/>
              </a:moveTo>
              <a:arcTo wR="1736140" hR="1736140" stAng="13023365" swAng="6353270"/>
            </a:path>
          </a:pathLst>
        </a:custGeom>
        <a:noFill/>
        <a:ln w="762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543C3BA1-DBE8-4322-B6A9-54F6630C0076}">
      <dsp:nvSpPr>
        <dsp:cNvPr id="0" name=""/>
        <dsp:cNvSpPr/>
      </dsp:nvSpPr>
      <dsp:spPr>
        <a:xfrm>
          <a:off x="3472719" y="1397035"/>
          <a:ext cx="3149771" cy="2047351"/>
        </a:xfrm>
        <a:prstGeom prst="roundRect">
          <a:avLst/>
        </a:prstGeom>
        <a:solidFill>
          <a:schemeClr val="lt1"/>
        </a:solidFill>
        <a:ln w="762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it-IT" sz="1400" kern="1200" dirty="0" smtClean="0"/>
            <a:t>La principale manovra chirurgica per evitare la malnutrizione </a:t>
          </a:r>
          <a:r>
            <a:rPr lang="it-IT" sz="1400" b="1" kern="1200" dirty="0" smtClean="0"/>
            <a:t>è conoscere la lunghezza totale dell’intestino tenue e adattare sia il BPL che il CL alle caratteristiche del paziente</a:t>
          </a:r>
          <a:r>
            <a:rPr lang="it-IT" sz="1400" kern="1200" dirty="0" smtClean="0"/>
            <a:t> e mantenere un CL ragionevole in grado di mantenere la perdita di peso a lungo termine senza </a:t>
          </a:r>
          <a:r>
            <a:rPr lang="it-IT" sz="1400" kern="1200" dirty="0" smtClean="0"/>
            <a:t>malnutrizione.</a:t>
          </a:r>
          <a:endParaRPr lang="it-IT" sz="1400" kern="1200" dirty="0"/>
        </a:p>
      </dsp:txBody>
      <dsp:txXfrm>
        <a:off x="3572662" y="1496978"/>
        <a:ext cx="2949885" cy="1847465"/>
      </dsp:txXfrm>
    </dsp:sp>
    <dsp:sp modelId="{7E87D0D9-5B20-45E5-AB31-CF1F08D62988}">
      <dsp:nvSpPr>
        <dsp:cNvPr id="0" name=""/>
        <dsp:cNvSpPr/>
      </dsp:nvSpPr>
      <dsp:spPr>
        <a:xfrm>
          <a:off x="1575323" y="684570"/>
          <a:ext cx="3472281" cy="3472281"/>
        </a:xfrm>
        <a:custGeom>
          <a:avLst/>
          <a:gdLst/>
          <a:ahLst/>
          <a:cxnLst/>
          <a:rect l="0" t="0" r="0" b="0"/>
          <a:pathLst>
            <a:path>
              <a:moveTo>
                <a:pt x="3121661" y="2782333"/>
              </a:moveTo>
              <a:arcTo wR="1736140" hR="1736140" stAng="2223365" swAng="6353270"/>
            </a:path>
          </a:pathLst>
        </a:custGeom>
        <a:noFill/>
        <a:ln w="762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7AB3E-A094-4716-8C7C-74EB1EF3E59C}">
      <dsp:nvSpPr>
        <dsp:cNvPr id="0" name=""/>
        <dsp:cNvSpPr/>
      </dsp:nvSpPr>
      <dsp:spPr>
        <a:xfrm rot="10800000">
          <a:off x="1732211" y="1799"/>
          <a:ext cx="5902926" cy="981538"/>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32831" tIns="53340" rIns="99568" bIns="53340" numCol="1" spcCol="1270" anchor="ctr" anchorCtr="0">
          <a:noAutofit/>
        </a:bodyPr>
        <a:lstStyle/>
        <a:p>
          <a:pPr lvl="0" algn="ctr" defTabSz="622300">
            <a:lnSpc>
              <a:spcPct val="90000"/>
            </a:lnSpc>
            <a:spcBef>
              <a:spcPct val="0"/>
            </a:spcBef>
            <a:spcAft>
              <a:spcPct val="35000"/>
            </a:spcAft>
          </a:pPr>
          <a:r>
            <a:rPr lang="it-IT" sz="1400" kern="1200" smtClean="0"/>
            <a:t>I deficit nutrizionali post OAGB sono una complicanza nutrizionale piuttosto frequente, correlata a numerosi fattori</a:t>
          </a:r>
          <a:endParaRPr lang="it-IT" sz="1400" kern="1200" dirty="0"/>
        </a:p>
      </dsp:txBody>
      <dsp:txXfrm rot="10800000">
        <a:off x="1977595" y="1799"/>
        <a:ext cx="5657542" cy="981538"/>
      </dsp:txXfrm>
    </dsp:sp>
    <dsp:sp modelId="{5108FA0B-AF31-4676-9A58-86B6D909E8E4}">
      <dsp:nvSpPr>
        <dsp:cNvPr id="0" name=""/>
        <dsp:cNvSpPr/>
      </dsp:nvSpPr>
      <dsp:spPr>
        <a:xfrm>
          <a:off x="1241442" y="1799"/>
          <a:ext cx="981538" cy="981538"/>
        </a:xfrm>
        <a:prstGeom prst="ellipse">
          <a:avLst/>
        </a:prstGeom>
        <a:blipFill rotWithShape="0">
          <a:blip xmlns:r="http://schemas.openxmlformats.org/officeDocument/2006/relationships" r:embed="rId1"/>
          <a:stretch>
            <a:fillRect/>
          </a:stretch>
        </a:blipFill>
        <a:ln w="25400" cap="flat" cmpd="sng" algn="ctr">
          <a:solidFill>
            <a:schemeClr val="bg1"/>
          </a:solidFill>
          <a:prstDash val="solid"/>
        </a:ln>
        <a:effectLst/>
      </dsp:spPr>
      <dsp:style>
        <a:lnRef idx="3">
          <a:scrgbClr r="0" g="0" b="0"/>
        </a:lnRef>
        <a:fillRef idx="1">
          <a:scrgbClr r="0" g="0" b="0"/>
        </a:fillRef>
        <a:effectRef idx="1">
          <a:scrgbClr r="0" g="0" b="0"/>
        </a:effectRef>
        <a:fontRef idx="minor"/>
      </dsp:style>
    </dsp:sp>
    <dsp:sp modelId="{304326C0-F2DC-4E7E-85C6-EF141153F4E6}">
      <dsp:nvSpPr>
        <dsp:cNvPr id="0" name=""/>
        <dsp:cNvSpPr/>
      </dsp:nvSpPr>
      <dsp:spPr>
        <a:xfrm rot="10800000">
          <a:off x="1732211" y="1276334"/>
          <a:ext cx="5902926" cy="1405356"/>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32831" tIns="53340" rIns="99568" bIns="53340" numCol="1" spcCol="1270" anchor="ctr" anchorCtr="0">
          <a:noAutofit/>
        </a:bodyPr>
        <a:lstStyle/>
        <a:p>
          <a:pPr lvl="0" algn="ctr" defTabSz="622300">
            <a:lnSpc>
              <a:spcPct val="90000"/>
            </a:lnSpc>
            <a:spcBef>
              <a:spcPct val="0"/>
            </a:spcBef>
            <a:spcAft>
              <a:spcPct val="35000"/>
            </a:spcAft>
          </a:pPr>
          <a:r>
            <a:rPr lang="it-IT" sz="1400" kern="1200" dirty="0" smtClean="0"/>
            <a:t>Nel caso del OAGB i deficit nutrizionali possono essere di </a:t>
          </a:r>
          <a:r>
            <a:rPr lang="it-IT" sz="1400" kern="1200" dirty="0" err="1" smtClean="0"/>
            <a:t>entita’</a:t>
          </a:r>
          <a:r>
            <a:rPr lang="it-IT" sz="1400" kern="1200" dirty="0" smtClean="0"/>
            <a:t> superiore rispetto alla SG e al RYGB </a:t>
          </a:r>
          <a:r>
            <a:rPr lang="it-IT" sz="1400" kern="1200" dirty="0" err="1" smtClean="0"/>
            <a:t>perche</a:t>
          </a:r>
          <a:r>
            <a:rPr lang="it-IT" sz="1400" kern="1200" dirty="0" smtClean="0"/>
            <a:t>’ correlati alla lunghezza dell’ansa </a:t>
          </a:r>
          <a:r>
            <a:rPr lang="it-IT" sz="1400" kern="1200" dirty="0" err="1" smtClean="0"/>
            <a:t>biliopancreatica</a:t>
          </a:r>
          <a:r>
            <a:rPr lang="it-IT" sz="1400" kern="1200" dirty="0" smtClean="0"/>
            <a:t> e dell’ansa comune. </a:t>
          </a:r>
          <a:r>
            <a:rPr lang="en-US" sz="1400" kern="1200" dirty="0" err="1" smtClean="0"/>
            <a:t>Un’ansa</a:t>
          </a:r>
          <a:r>
            <a:rPr lang="en-US" sz="1400" kern="1200" dirty="0" smtClean="0"/>
            <a:t> </a:t>
          </a:r>
          <a:r>
            <a:rPr lang="en-US" sz="1400" kern="1200" dirty="0" err="1" smtClean="0"/>
            <a:t>biliopancreatica</a:t>
          </a:r>
          <a:r>
            <a:rPr lang="en-US" sz="1400" kern="1200" dirty="0" smtClean="0"/>
            <a:t> </a:t>
          </a:r>
          <a:r>
            <a:rPr lang="en-US" sz="1400" kern="1200" dirty="0" err="1" smtClean="0"/>
            <a:t>compresa</a:t>
          </a:r>
          <a:r>
            <a:rPr lang="en-US" sz="1400" kern="1200" dirty="0" smtClean="0"/>
            <a:t> </a:t>
          </a:r>
          <a:r>
            <a:rPr lang="en-US" sz="1400" kern="1200" dirty="0" err="1" smtClean="0"/>
            <a:t>fra</a:t>
          </a:r>
          <a:r>
            <a:rPr lang="en-US" sz="1400" kern="1200" dirty="0" smtClean="0"/>
            <a:t> 150-180 cm è </a:t>
          </a:r>
          <a:r>
            <a:rPr lang="en-US" sz="1400" kern="1200" dirty="0" err="1" smtClean="0"/>
            <a:t>ritenuta</a:t>
          </a:r>
          <a:r>
            <a:rPr lang="en-US" sz="1400" kern="1200" dirty="0" smtClean="0"/>
            <a:t> </a:t>
          </a:r>
          <a:r>
            <a:rPr lang="en-US" sz="1400" kern="1200" dirty="0" err="1" smtClean="0"/>
            <a:t>sicura</a:t>
          </a:r>
          <a:r>
            <a:rPr lang="en-US" sz="1400" kern="1200" dirty="0" smtClean="0"/>
            <a:t> (IFSO consensus conference) </a:t>
          </a:r>
          <a:r>
            <a:rPr lang="en-US" sz="1400" kern="1200" dirty="0" err="1" smtClean="0"/>
            <a:t>ed</a:t>
          </a:r>
          <a:r>
            <a:rPr lang="en-US" sz="1400" kern="1200" dirty="0" smtClean="0"/>
            <a:t> in </a:t>
          </a:r>
          <a:r>
            <a:rPr lang="en-US" sz="1400" kern="1200" dirty="0" err="1" smtClean="0"/>
            <a:t>tal</a:t>
          </a:r>
          <a:r>
            <a:rPr lang="en-US" sz="1400" kern="1200" dirty="0" smtClean="0"/>
            <a:t> </a:t>
          </a:r>
          <a:r>
            <a:rPr lang="en-US" sz="1400" kern="1200" dirty="0" err="1" smtClean="0"/>
            <a:t>caso</a:t>
          </a:r>
          <a:r>
            <a:rPr lang="en-US" sz="1400" kern="1200" dirty="0" smtClean="0"/>
            <a:t> I deficit </a:t>
          </a:r>
          <a:r>
            <a:rPr lang="en-US" sz="1400" kern="1200" dirty="0" err="1" smtClean="0"/>
            <a:t>nutrizionali</a:t>
          </a:r>
          <a:r>
            <a:rPr lang="en-US" sz="1400" kern="1200" dirty="0" smtClean="0"/>
            <a:t> non </a:t>
          </a:r>
          <a:r>
            <a:rPr lang="en-US" sz="1400" kern="1200" dirty="0" err="1" smtClean="0"/>
            <a:t>sembrerebbero</a:t>
          </a:r>
          <a:r>
            <a:rPr lang="en-US" sz="1400" kern="1200" dirty="0" smtClean="0"/>
            <a:t> </a:t>
          </a:r>
          <a:r>
            <a:rPr lang="en-US" sz="1400" kern="1200" dirty="0" err="1" smtClean="0"/>
            <a:t>essere</a:t>
          </a:r>
          <a:r>
            <a:rPr lang="en-US" sz="1400" kern="1200" dirty="0" smtClean="0"/>
            <a:t> </a:t>
          </a:r>
          <a:r>
            <a:rPr lang="en-US" sz="1400" kern="1200" dirty="0" err="1" smtClean="0"/>
            <a:t>diversi</a:t>
          </a:r>
          <a:r>
            <a:rPr lang="en-US" sz="1400" kern="1200" dirty="0" smtClean="0"/>
            <a:t> da </a:t>
          </a:r>
          <a:r>
            <a:rPr lang="en-US" sz="1400" kern="1200" dirty="0" err="1" smtClean="0"/>
            <a:t>quelli</a:t>
          </a:r>
          <a:r>
            <a:rPr lang="en-US" sz="1400" kern="1200" dirty="0" smtClean="0"/>
            <a:t> </a:t>
          </a:r>
          <a:r>
            <a:rPr lang="en-US" sz="1400" kern="1200" dirty="0" err="1" smtClean="0"/>
            <a:t>registrati</a:t>
          </a:r>
          <a:r>
            <a:rPr lang="en-US" sz="1400" kern="1200" dirty="0" smtClean="0"/>
            <a:t> per </a:t>
          </a:r>
          <a:r>
            <a:rPr lang="en-US" sz="1400" kern="1200" dirty="0" err="1" smtClean="0"/>
            <a:t>il</a:t>
          </a:r>
          <a:r>
            <a:rPr lang="en-US" sz="1400" kern="1200" dirty="0" smtClean="0"/>
            <a:t> RYGB</a:t>
          </a:r>
          <a:endParaRPr lang="it-IT" sz="1400" kern="1200" dirty="0"/>
        </a:p>
      </dsp:txBody>
      <dsp:txXfrm rot="10800000">
        <a:off x="2083550" y="1276334"/>
        <a:ext cx="5551587" cy="1405356"/>
      </dsp:txXfrm>
    </dsp:sp>
    <dsp:sp modelId="{50C214D1-2D7C-444C-A42A-E94137A7E414}">
      <dsp:nvSpPr>
        <dsp:cNvPr id="0" name=""/>
        <dsp:cNvSpPr/>
      </dsp:nvSpPr>
      <dsp:spPr>
        <a:xfrm>
          <a:off x="1241442" y="1488243"/>
          <a:ext cx="981538" cy="981538"/>
        </a:xfrm>
        <a:prstGeom prst="ellipse">
          <a:avLst/>
        </a:prstGeom>
        <a:blipFill rotWithShape="0">
          <a:blip xmlns:r="http://schemas.openxmlformats.org/officeDocument/2006/relationships" r:embed="rId1"/>
          <a:stretch>
            <a:fillRect/>
          </a:stretch>
        </a:blipFill>
        <a:ln w="25400" cap="flat" cmpd="sng" algn="ctr">
          <a:solidFill>
            <a:schemeClr val="bg1"/>
          </a:solidFill>
          <a:prstDash val="solid"/>
        </a:ln>
        <a:effectLst/>
      </dsp:spPr>
      <dsp:style>
        <a:lnRef idx="3">
          <a:scrgbClr r="0" g="0" b="0"/>
        </a:lnRef>
        <a:fillRef idx="1">
          <a:scrgbClr r="0" g="0" b="0"/>
        </a:fillRef>
        <a:effectRef idx="1">
          <a:scrgbClr r="0" g="0" b="0"/>
        </a:effectRef>
        <a:fontRef idx="minor"/>
      </dsp:style>
    </dsp:sp>
    <dsp:sp modelId="{34A84B0F-525D-47ED-A94E-2E8AD8FBCED5}">
      <dsp:nvSpPr>
        <dsp:cNvPr id="0" name=""/>
        <dsp:cNvSpPr/>
      </dsp:nvSpPr>
      <dsp:spPr>
        <a:xfrm rot="10800000">
          <a:off x="1732211" y="2974687"/>
          <a:ext cx="5902926" cy="981538"/>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32831" tIns="53340" rIns="99568" bIns="53340" numCol="1" spcCol="1270" anchor="ctr" anchorCtr="0">
          <a:noAutofit/>
        </a:bodyPr>
        <a:lstStyle/>
        <a:p>
          <a:pPr lvl="0" algn="ctr" defTabSz="622300">
            <a:lnSpc>
              <a:spcPct val="90000"/>
            </a:lnSpc>
            <a:spcBef>
              <a:spcPct val="0"/>
            </a:spcBef>
            <a:spcAft>
              <a:spcPct val="35000"/>
            </a:spcAft>
          </a:pPr>
          <a:r>
            <a:rPr lang="it-IT" sz="1400" kern="1200" smtClean="0"/>
            <a:t>I deficit nutrizionali si possono manifestare sia nell’immediato post operatorio che a lungo termine per questo risulta di fondamentale importanza la sorveglianza  attraverso esami bioumorali, strumentali ed un attento esame fisico nutrizionale.</a:t>
          </a:r>
          <a:endParaRPr lang="it-IT" sz="1400" kern="1200" dirty="0"/>
        </a:p>
      </dsp:txBody>
      <dsp:txXfrm rot="10800000">
        <a:off x="1977595" y="2974687"/>
        <a:ext cx="5657542" cy="981538"/>
      </dsp:txXfrm>
    </dsp:sp>
    <dsp:sp modelId="{45778506-802D-4B2E-A5E4-D39CFBEBB4DB}">
      <dsp:nvSpPr>
        <dsp:cNvPr id="0" name=""/>
        <dsp:cNvSpPr/>
      </dsp:nvSpPr>
      <dsp:spPr>
        <a:xfrm>
          <a:off x="1241442" y="2974687"/>
          <a:ext cx="981538" cy="981538"/>
        </a:xfrm>
        <a:prstGeom prst="ellipse">
          <a:avLst/>
        </a:prstGeom>
        <a:blipFill rotWithShape="0">
          <a:blip xmlns:r="http://schemas.openxmlformats.org/officeDocument/2006/relationships" r:embed="rId1"/>
          <a:stretch>
            <a:fillRect/>
          </a:stretch>
        </a:blipFill>
        <a:ln w="25400" cap="flat" cmpd="sng" algn="ctr">
          <a:solidFill>
            <a:schemeClr val="bg1"/>
          </a:solidFill>
          <a:prstDash val="solid"/>
        </a:ln>
        <a:effectLst/>
      </dsp:spPr>
      <dsp:style>
        <a:lnRef idx="3">
          <a:scrgbClr r="0" g="0" b="0"/>
        </a:lnRef>
        <a:fillRef idx="1">
          <a:scrgbClr r="0" g="0" b="0"/>
        </a:fillRef>
        <a:effectRef idx="1">
          <a:scrgbClr r="0" g="0" b="0"/>
        </a:effectRef>
        <a:fontRef idx="minor"/>
      </dsp:style>
    </dsp:sp>
    <dsp:sp modelId="{F27577F5-187D-4E32-9A7B-A3CD14FBD856}">
      <dsp:nvSpPr>
        <dsp:cNvPr id="0" name=""/>
        <dsp:cNvSpPr/>
      </dsp:nvSpPr>
      <dsp:spPr>
        <a:xfrm rot="10800000">
          <a:off x="1732211" y="4249222"/>
          <a:ext cx="5902926" cy="981538"/>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32831" tIns="53340" rIns="99568" bIns="53340" numCol="1" spcCol="1270" anchor="ctr" anchorCtr="0">
          <a:noAutofit/>
        </a:bodyPr>
        <a:lstStyle/>
        <a:p>
          <a:pPr lvl="0" algn="ctr" defTabSz="622300">
            <a:lnSpc>
              <a:spcPct val="90000"/>
            </a:lnSpc>
            <a:spcBef>
              <a:spcPct val="0"/>
            </a:spcBef>
            <a:spcAft>
              <a:spcPct val="35000"/>
            </a:spcAft>
          </a:pPr>
          <a:r>
            <a:rPr lang="it-IT" sz="1400" kern="1200" smtClean="0"/>
            <a:t>La miglior strategia per la prevenzione e trattamento dei deficit nutrizionali post operatori è l’educazione del paziente, l’adesione ad un adeguato followup ed una supplementazione nutrizionale specifica.</a:t>
          </a:r>
          <a:endParaRPr lang="it-IT" sz="1400" kern="1200" dirty="0"/>
        </a:p>
      </dsp:txBody>
      <dsp:txXfrm rot="10800000">
        <a:off x="1977595" y="4249222"/>
        <a:ext cx="5657542" cy="981538"/>
      </dsp:txXfrm>
    </dsp:sp>
    <dsp:sp modelId="{EECD32E2-33EB-47BD-9AA7-D086D359FBE7}">
      <dsp:nvSpPr>
        <dsp:cNvPr id="0" name=""/>
        <dsp:cNvSpPr/>
      </dsp:nvSpPr>
      <dsp:spPr>
        <a:xfrm>
          <a:off x="1241442" y="4249222"/>
          <a:ext cx="981538" cy="981538"/>
        </a:xfrm>
        <a:prstGeom prst="ellipse">
          <a:avLst/>
        </a:prstGeom>
        <a:blipFill rotWithShape="0">
          <a:blip xmlns:r="http://schemas.openxmlformats.org/officeDocument/2006/relationships" r:embed="rId1"/>
          <a:stretch>
            <a:fillRect/>
          </a:stretch>
        </a:blipFill>
        <a:ln w="25400" cap="flat" cmpd="sng" algn="ctr">
          <a:solidFill>
            <a:schemeClr val="bg1"/>
          </a:solidFill>
          <a:prstDash val="solid"/>
        </a:ln>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xmlns=""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a16="http://schemas.microsoft.com/office/drawing/2014/main" xmlns=""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6FC0A7B-6666-4F41-AD03-C74B76B10001}" type="datetime1">
              <a:rPr lang="it-IT" smtClean="0"/>
              <a:pPr rtl="0"/>
              <a:t>11/05/2024</a:t>
            </a:fld>
            <a:endParaRPr lang="it-IT" dirty="0"/>
          </a:p>
        </p:txBody>
      </p:sp>
      <p:sp>
        <p:nvSpPr>
          <p:cNvPr id="4" name="Segnaposto piè di pagina 3">
            <a:extLst>
              <a:ext uri="{FF2B5EF4-FFF2-40B4-BE49-F238E27FC236}">
                <a16:creationId xmlns:a16="http://schemas.microsoft.com/office/drawing/2014/main" xmlns=""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a16="http://schemas.microsoft.com/office/drawing/2014/main" xmlns=""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2858E0-3D38-47B7-97D4-4FE08D90D359}" type="slidenum">
              <a:rPr lang="it-IT" smtClean="0"/>
              <a:pPr rtl="0"/>
              <a:t>‹N›</a:t>
            </a:fld>
            <a:endParaRPr lang="it-IT"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E367B-2E0B-461C-8280-86016408BD7C}" type="datetime1">
              <a:rPr lang="it-IT" smtClean="0"/>
              <a:pPr/>
              <a:t>11/05/2024</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ECAD9-32EE-4091-BDA5-6BD15ACC5E58}" type="slidenum">
              <a:rPr lang="it-IT" noProof="0" smtClean="0"/>
              <a:pPr rtl="0"/>
              <a:t>‹N›</a:t>
            </a:fld>
            <a:endParaRPr lang="it-IT"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14019"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altLang="it-IT" smtClean="0"/>
              <a:t>Infatti, </a:t>
            </a:r>
            <a:r>
              <a:rPr lang="it-IT" altLang="it-IT" sz="1000" smtClean="0">
                <a:cs typeface="Arial" pitchFamily="34" charset="0"/>
              </a:rPr>
              <a:t>con gli interventi di chirurgia bariatrica si osserva una riduzione degli assorbimenti di vitamine e oligoelementi. Le principali cause sono il ridotto intake di alimenti, le terapie protratte con gastroprotettore  che,  abbinate a resezioni gastriche più o meno massive causano una riduzione dell’acidità gastrica implicata nei deficit di Ferro, Calcio, Folati.  Come sarà noto la riduzione della superfice gastrica, soprattutto di quella antrale, tipica degli interventi come Sleeve Gastrectomy e Bypass gastrico è correlata ad una riduzione dei livelli prodotti di fattore intrinseco e quindi di assorbimento di Vit b12. In aggiunta, nelle procedure miste e malassorbitive le carenze vitaminiche sono da ricondursi ad una parziale maldigestione e assorbimento delle sostanze che nelle procedure del secondo tipo sono di tipo massivo e a carico anche di macronutrienti.  </a:t>
            </a:r>
            <a:endParaRPr lang="it-IT" altLang="it-IT" smtClean="0"/>
          </a:p>
        </p:txBody>
      </p:sp>
      <p:sp>
        <p:nvSpPr>
          <p:cNvPr id="214020" name="Segnaposto numero diapositiva 3"/>
          <p:cNvSpPr>
            <a:spLocks noGrp="1"/>
          </p:cNvSpPr>
          <p:nvPr>
            <p:ph type="sldNum" sz="quarter" idx="5"/>
          </p:nvPr>
        </p:nvSpPr>
        <p:spPr bwMode="auto">
          <a:noFill/>
          <a:ln>
            <a:miter lim="800000"/>
            <a:headEnd/>
            <a:tailEnd/>
          </a:ln>
        </p:spPr>
        <p:txBody>
          <a:bodyPr/>
          <a:lstStyle/>
          <a:p>
            <a:fld id="{45E9C931-08EB-44D2-8AEE-998827FA070F}" type="slidenum">
              <a:rPr lang="it-IT" altLang="it-IT" smtClean="0"/>
              <a:pPr/>
              <a:t>4</a:t>
            </a:fld>
            <a:endParaRPr lang="it-IT" alt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11" name="Segnaposto immagine 9">
            <a:extLst>
              <a:ext uri="{FF2B5EF4-FFF2-40B4-BE49-F238E27FC236}">
                <a16:creationId xmlns:a16="http://schemas.microsoft.com/office/drawing/2014/main" xmlns="" id="{D1D313A2-A4D4-40DF-A0C2-C29F64168525}"/>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4" name="Segnaposto data 3">
            <a:extLst>
              <a:ext uri="{FF2B5EF4-FFF2-40B4-BE49-F238E27FC236}">
                <a16:creationId xmlns:a16="http://schemas.microsoft.com/office/drawing/2014/main" xmlns="" id="{9925CCF1-92C0-4AF3-BFAF-4921631915AB}"/>
              </a:ext>
            </a:extLst>
          </p:cNvPr>
          <p:cNvSpPr>
            <a:spLocks noGrp="1"/>
          </p:cNvSpPr>
          <p:nvPr>
            <p:ph type="dt" sz="half" idx="10"/>
          </p:nvPr>
        </p:nvSpPr>
        <p:spPr/>
        <p:txBody>
          <a:bodyPr rtlCol="0"/>
          <a:lstStyle/>
          <a:p>
            <a:pPr rtl="0"/>
            <a:fld id="{54DB44FF-F9B4-4E5D-9888-DD07079D4562}" type="datetime1">
              <a:rPr lang="it-IT" noProof="0" smtClean="0"/>
              <a:pPr rtl="0"/>
              <a:t>11/05/2024</a:t>
            </a:fld>
            <a:endParaRPr lang="it-IT" noProof="0" dirty="0"/>
          </a:p>
        </p:txBody>
      </p:sp>
      <p:sp>
        <p:nvSpPr>
          <p:cNvPr id="5" name="Segnaposto piè di pagina 4">
            <a:extLst>
              <a:ext uri="{FF2B5EF4-FFF2-40B4-BE49-F238E27FC236}">
                <a16:creationId xmlns:a16="http://schemas.microsoft.com/office/drawing/2014/main" xmlns=""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xmlns=""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
        <p:nvSpPr>
          <p:cNvPr id="3" name="Sottotitolo 2"/>
          <p:cNvSpPr>
            <a:spLocks noGrp="1"/>
          </p:cNvSpPr>
          <p:nvPr>
            <p:ph type="subTitle" idx="1"/>
          </p:nvPr>
        </p:nvSpPr>
        <p:spPr>
          <a:xfrm>
            <a:off x="1212850" y="4508500"/>
            <a:ext cx="5118100" cy="1279652"/>
          </a:xfrm>
        </p:spPr>
        <p:txBody>
          <a:bodyPr lIns="91440" rIns="91440" rtlCol="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2" name="Titolo 1"/>
          <p:cNvSpPr>
            <a:spLocks noGrp="1"/>
          </p:cNvSpPr>
          <p:nvPr>
            <p:ph type="ctrTitle"/>
          </p:nvPr>
        </p:nvSpPr>
        <p:spPr>
          <a:xfrm>
            <a:off x="1212850" y="2057400"/>
            <a:ext cx="5118100" cy="1929066"/>
          </a:xfrm>
        </p:spPr>
        <p:txBody>
          <a:bodyPr rtlCol="0" anchor="b">
            <a:noAutofit/>
          </a:bodyPr>
          <a:lstStyle>
            <a:lvl1pPr algn="l">
              <a:lnSpc>
                <a:spcPct val="90000"/>
              </a:lnSpc>
              <a:defRPr sz="5400" b="1" spc="-50" baseline="0">
                <a:solidFill>
                  <a:schemeClr val="bg1"/>
                </a:solidFill>
                <a:latin typeface="+mn-lt"/>
              </a:defRPr>
            </a:lvl1pPr>
          </a:lstStyle>
          <a:p>
            <a:pPr rtl="0"/>
            <a:r>
              <a:rPr lang="it-IT" noProof="0"/>
              <a:t>Fare clic per modificare lo stile del titolo dello schema</a:t>
            </a:r>
            <a:endParaRPr lang="it-IT" noProof="0" dirty="0"/>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xmlns=""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xmlns=""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786383"/>
            <a:ext cx="3068833" cy="2093975"/>
          </a:xfrm>
        </p:spPr>
        <p:txBody>
          <a:bodyPr rtlCol="0" anchor="b">
            <a:normAutofit/>
          </a:bodyPr>
          <a:lstStyle>
            <a:lvl1pPr>
              <a:lnSpc>
                <a:spcPct val="90000"/>
              </a:lnSpc>
              <a:defRPr sz="3600" b="0">
                <a:solidFill>
                  <a:srgbClr val="FFFFFF"/>
                </a:solidFill>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458984" y="812800"/>
            <a:ext cx="5713841" cy="4868609"/>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hasCustomPrompt="1"/>
          </p:nvPr>
        </p:nvSpPr>
        <p:spPr>
          <a:xfrm>
            <a:off x="1092200" y="3043050"/>
            <a:ext cx="3068832" cy="2638359"/>
          </a:xfrm>
        </p:spPr>
        <p:txBody>
          <a:bodyPr lIns="91440" rIns="91440" rtlCol="0">
            <a:normAutofit/>
          </a:bodyPr>
          <a:lstStyle>
            <a:lvl1pPr marL="0" indent="0" rtl="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dirty="0"/>
              <a:t>Fare clic per modificare gli stili del testo dello schema</a:t>
            </a:r>
          </a:p>
        </p:txBody>
      </p:sp>
      <p:sp>
        <p:nvSpPr>
          <p:cNvPr id="9" name="Rettangolo 8">
            <a:extLst>
              <a:ext uri="{FF2B5EF4-FFF2-40B4-BE49-F238E27FC236}">
                <a16:creationId xmlns:a16="http://schemas.microsoft.com/office/drawing/2014/main" xmlns=""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xmlns=""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xmlns=""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251FC1-1A75-47DA-9A6E-B43CF6E86A62}" type="datetime1">
              <a:rPr lang="it-IT" noProof="0" smtClean="0"/>
              <a:pPr rtl="0"/>
              <a:t>11/05/2024</a:t>
            </a:fld>
            <a:endParaRPr lang="it-IT" noProof="0" dirty="0"/>
          </a:p>
        </p:txBody>
      </p:sp>
      <p:sp>
        <p:nvSpPr>
          <p:cNvPr id="14" name="Segnaposto numero diapositiva 3">
            <a:extLst>
              <a:ext uri="{FF2B5EF4-FFF2-40B4-BE49-F238E27FC236}">
                <a16:creationId xmlns:a16="http://schemas.microsoft.com/office/drawing/2014/main" xmlns=""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cxnSp>
        <p:nvCxnSpPr>
          <p:cNvPr id="15" name="Connecteur droit 19">
            <a:extLst>
              <a:ext uri="{FF2B5EF4-FFF2-40B4-BE49-F238E27FC236}">
                <a16:creationId xmlns:a16="http://schemas.microsoft.com/office/drawing/2014/main" xmlns=""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xmlns=""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xmlns=""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Segnaposto piè di pagina 2">
            <a:extLst>
              <a:ext uri="{FF2B5EF4-FFF2-40B4-BE49-F238E27FC236}">
                <a16:creationId xmlns:a16="http://schemas.microsoft.com/office/drawing/2014/main" xmlns="" id="{82E39F50-459D-C3E1-C6CC-EA208D50E4FE}"/>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xmlns="" id="{354D8B55-9EA8-4B81-8E84-9B93B0A27559}"/>
              </a:ext>
            </a:extLst>
          </p:cNvPr>
          <p:cNvSpPr>
            <a:spLocks noGrp="1"/>
          </p:cNvSpPr>
          <p:nvPr>
            <p:ph type="dt" sz="half" idx="10"/>
          </p:nvPr>
        </p:nvSpPr>
        <p:spPr/>
        <p:txBody>
          <a:bodyPr rtlCol="0"/>
          <a:lstStyle/>
          <a:p>
            <a:pPr rtl="0"/>
            <a:fld id="{B74319CE-E5CF-4FF9-86AE-7437B4FD3174}" type="datetime1">
              <a:rPr lang="it-IT" noProof="0" smtClean="0"/>
              <a:pPr rtl="0"/>
              <a:t>11/05/2024</a:t>
            </a:fld>
            <a:endParaRPr lang="it-IT" noProof="0" dirty="0"/>
          </a:p>
        </p:txBody>
      </p:sp>
      <p:sp>
        <p:nvSpPr>
          <p:cNvPr id="9" name="Segnaposto numero diapositiva 8">
            <a:extLst>
              <a:ext uri="{FF2B5EF4-FFF2-40B4-BE49-F238E27FC236}">
                <a16:creationId xmlns:a16="http://schemas.microsoft.com/office/drawing/2014/main" xmlns=""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
        <p:nvSpPr>
          <p:cNvPr id="4" name="Segnaposto piè di pagina 2">
            <a:extLst>
              <a:ext uri="{FF2B5EF4-FFF2-40B4-BE49-F238E27FC236}">
                <a16:creationId xmlns:a16="http://schemas.microsoft.com/office/drawing/2014/main" xmlns="" id="{DC7E41FD-853D-F717-1775-E30235610CE8}"/>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xmlns=""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xmlns=""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9" name="Rettangolo 8">
            <a:extLst>
              <a:ext uri="{FF2B5EF4-FFF2-40B4-BE49-F238E27FC236}">
                <a16:creationId xmlns:a16="http://schemas.microsoft.com/office/drawing/2014/main" xmlns=""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xmlns=""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xmlns=""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82620384-FC06-4245-8A4E-BD9C5C3038C1}" type="datetime1">
              <a:rPr lang="it-IT" noProof="0" smtClean="0"/>
              <a:pPr rtl="0"/>
              <a:t>11/05/2024</a:t>
            </a:fld>
            <a:endParaRPr lang="it-IT" noProof="0" dirty="0"/>
          </a:p>
        </p:txBody>
      </p:sp>
      <p:sp>
        <p:nvSpPr>
          <p:cNvPr id="14" name="Segnaposto numero diapositiva 3">
            <a:extLst>
              <a:ext uri="{FF2B5EF4-FFF2-40B4-BE49-F238E27FC236}">
                <a16:creationId xmlns:a16="http://schemas.microsoft.com/office/drawing/2014/main" xmlns=""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5" name="Rettangolo 4">
            <a:extLst>
              <a:ext uri="{FF2B5EF4-FFF2-40B4-BE49-F238E27FC236}">
                <a16:creationId xmlns:a16="http://schemas.microsoft.com/office/drawing/2014/main" xmlns=""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title"/>
          </p:nvPr>
        </p:nvSpPr>
        <p:spPr>
          <a:xfrm>
            <a:off x="1092200" y="1885125"/>
            <a:ext cx="3314700" cy="2093975"/>
          </a:xfrm>
        </p:spPr>
        <p:txBody>
          <a:bodyPr rtlCol="0" anchor="ctr">
            <a:normAutofit/>
          </a:bodyPr>
          <a:lstStyle>
            <a:lvl1pPr>
              <a:lnSpc>
                <a:spcPct val="90000"/>
              </a:lnSpc>
              <a:defRPr sz="4400" b="1">
                <a:solidFill>
                  <a:srgbClr val="FFFFFF"/>
                </a:solidFill>
                <a:latin typeface="+mn-lt"/>
              </a:defRPr>
            </a:lvl1pPr>
          </a:lstStyle>
          <a:p>
            <a:pPr rtl="0"/>
            <a:r>
              <a:rPr lang="it-IT" noProof="0"/>
              <a:t>Fare clic per modificare lo stile del titolo dello schema</a:t>
            </a:r>
            <a:endParaRPr lang="it-IT" noProof="0" dirty="0"/>
          </a:p>
        </p:txBody>
      </p:sp>
      <p:sp>
        <p:nvSpPr>
          <p:cNvPr id="18" name="Rettangolo 17">
            <a:extLst>
              <a:ext uri="{FF2B5EF4-FFF2-40B4-BE49-F238E27FC236}">
                <a16:creationId xmlns:a16="http://schemas.microsoft.com/office/drawing/2014/main" xmlns=""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piè di pagina 2">
            <a:extLst>
              <a:ext uri="{FF2B5EF4-FFF2-40B4-BE49-F238E27FC236}">
                <a16:creationId xmlns:a16="http://schemas.microsoft.com/office/drawing/2014/main" xmlns="" id="{DB5FC7EB-9809-9909-8D31-7667D27CFE29}"/>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xmlns="" id="{4F173117-1383-4956-B947-1EA7A51D0D4A}"/>
              </a:ext>
            </a:extLst>
          </p:cNvPr>
          <p:cNvSpPr>
            <a:spLocks noGrp="1"/>
          </p:cNvSpPr>
          <p:nvPr>
            <p:ph type="pic" sz="quarter" idx="13"/>
          </p:nvPr>
        </p:nvSpPr>
        <p:spPr>
          <a:xfrm>
            <a:off x="0" y="0"/>
            <a:ext cx="4654296" cy="5864225"/>
          </a:xfrm>
        </p:spPr>
        <p:txBody>
          <a:bodyPr rtlCol="0"/>
          <a:lstStyle>
            <a:lvl1pPr>
              <a:defRPr>
                <a:solidFill>
                  <a:schemeClr val="bg1"/>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xmlns=""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xmlns=""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97CAA8-247F-493B-9041-1EB41C0713A1}" type="datetime1">
              <a:rPr lang="it-IT" noProof="0" smtClean="0"/>
              <a:pPr rtl="0"/>
              <a:t>11/05/2024</a:t>
            </a:fld>
            <a:endParaRPr lang="it-IT" noProof="0" dirty="0"/>
          </a:p>
        </p:txBody>
      </p:sp>
      <p:sp>
        <p:nvSpPr>
          <p:cNvPr id="14" name="Segnaposto numero diapositiva 3">
            <a:extLst>
              <a:ext uri="{FF2B5EF4-FFF2-40B4-BE49-F238E27FC236}">
                <a16:creationId xmlns:a16="http://schemas.microsoft.com/office/drawing/2014/main" xmlns=""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4" name="Segnaposto piè di pagina 2">
            <a:extLst>
              <a:ext uri="{FF2B5EF4-FFF2-40B4-BE49-F238E27FC236}">
                <a16:creationId xmlns:a16="http://schemas.microsoft.com/office/drawing/2014/main" xmlns="" id="{F1E388EF-366D-885A-CF06-6BEFE9E1E7F6}"/>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xmlns=""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4984722" y="548355"/>
            <a:ext cx="6054846" cy="634336"/>
          </a:xfrm>
        </p:spPr>
        <p:txBody>
          <a:bodyPr rtlCol="0" anchor="ctr">
            <a:noAutofit/>
          </a:bodyPr>
          <a:lstStyle>
            <a:lvl1pPr>
              <a:lnSpc>
                <a:spcPct val="90000"/>
              </a:lnSpc>
              <a:defRPr sz="36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100833" y="1611313"/>
            <a:ext cx="6072099" cy="3755104"/>
          </a:xfrm>
        </p:spPr>
        <p:txBody>
          <a:bodyPr rtlCol="0" anchor="t">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xmlns=""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ADCFC264-2C41-457A-9103-DFF5BC066DDD}" type="datetime1">
              <a:rPr lang="it-IT" noProof="0" smtClean="0"/>
              <a:pPr rtl="0"/>
              <a:t>11/05/2024</a:t>
            </a:fld>
            <a:endParaRPr lang="it-IT" noProof="0" dirty="0"/>
          </a:p>
        </p:txBody>
      </p:sp>
      <p:sp>
        <p:nvSpPr>
          <p:cNvPr id="13" name="Segnaposto piè di pagina 2">
            <a:extLst>
              <a:ext uri="{FF2B5EF4-FFF2-40B4-BE49-F238E27FC236}">
                <a16:creationId xmlns:a16="http://schemas.microsoft.com/office/drawing/2014/main" xmlns=""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xmlns=""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18" name="Segnaposto immagine 9">
            <a:extLst>
              <a:ext uri="{FF2B5EF4-FFF2-40B4-BE49-F238E27FC236}">
                <a16:creationId xmlns:a16="http://schemas.microsoft.com/office/drawing/2014/main" xmlns="" id="{4F173117-1383-4956-B947-1EA7A51D0D4A}"/>
              </a:ext>
            </a:extLst>
          </p:cNvPr>
          <p:cNvSpPr>
            <a:spLocks noGrp="1"/>
          </p:cNvSpPr>
          <p:nvPr>
            <p:ph type="pic" sz="quarter" idx="13"/>
          </p:nvPr>
        </p:nvSpPr>
        <p:spPr>
          <a:xfrm>
            <a:off x="0" y="0"/>
            <a:ext cx="4654296" cy="5864225"/>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xmlns="" id="{4F173117-1383-4956-B947-1EA7A51D0D4A}"/>
              </a:ext>
            </a:extLst>
          </p:cNvPr>
          <p:cNvSpPr>
            <a:spLocks noGrp="1"/>
          </p:cNvSpPr>
          <p:nvPr>
            <p:ph type="pic" sz="quarter" idx="13"/>
          </p:nvPr>
        </p:nvSpPr>
        <p:spPr>
          <a:xfrm>
            <a:off x="0" y="0"/>
            <a:ext cx="12192000" cy="3541486"/>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xmlns=""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3068577" y="880375"/>
            <a:ext cx="6054846" cy="634336"/>
          </a:xfrm>
        </p:spPr>
        <p:txBody>
          <a:bodyPr rtlCol="0" anchor="ctr">
            <a:noAutofit/>
          </a:bodyPr>
          <a:lstStyle>
            <a:lvl1pPr algn="ctr">
              <a:lnSpc>
                <a:spcPct val="90000"/>
              </a:lnSpc>
              <a:defRPr sz="3600" b="1" i="0">
                <a:solidFill>
                  <a:schemeClr val="tx1">
                    <a:lumMod val="75000"/>
                    <a:lumOff val="25000"/>
                  </a:schemeClr>
                </a:solidFill>
                <a:latin typeface="+mn-lt"/>
              </a:defRPr>
            </a:lvl1pPr>
          </a:lstStyle>
          <a:p>
            <a:pPr rtl="0"/>
            <a:r>
              <a:rPr lang="it-IT" noProof="0"/>
              <a:t>Fare clic per modificare lo stile del titolo dello schema</a:t>
            </a:r>
            <a:endParaRPr lang="it-IT" noProof="0" dirty="0"/>
          </a:p>
        </p:txBody>
      </p:sp>
      <p:sp>
        <p:nvSpPr>
          <p:cNvPr id="12" name="Segnaposto data 1">
            <a:extLst>
              <a:ext uri="{FF2B5EF4-FFF2-40B4-BE49-F238E27FC236}">
                <a16:creationId xmlns:a16="http://schemas.microsoft.com/office/drawing/2014/main" xmlns=""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BFACEB1B-38C0-4995-A1E2-7B5FD48CA44A}" type="datetime1">
              <a:rPr lang="it-IT" noProof="0" smtClean="0"/>
              <a:pPr rtl="0"/>
              <a:t>11/05/2024</a:t>
            </a:fld>
            <a:endParaRPr lang="it-IT" noProof="0" dirty="0"/>
          </a:p>
        </p:txBody>
      </p:sp>
      <p:sp>
        <p:nvSpPr>
          <p:cNvPr id="13" name="Segnaposto piè di pagina 2">
            <a:extLst>
              <a:ext uri="{FF2B5EF4-FFF2-40B4-BE49-F238E27FC236}">
                <a16:creationId xmlns:a16="http://schemas.microsoft.com/office/drawing/2014/main" xmlns=""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xmlns=""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19" name="Rettangolo 18">
            <a:extLst>
              <a:ext uri="{FF2B5EF4-FFF2-40B4-BE49-F238E27FC236}">
                <a16:creationId xmlns:a16="http://schemas.microsoft.com/office/drawing/2014/main" xmlns=""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xmlns=""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xmlns=""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xmlns="" id="{16D90D66-BCB9-4229-A829-628874352AC0}"/>
              </a:ext>
            </a:extLst>
          </p:cNvPr>
          <p:cNvSpPr/>
          <p:nvPr/>
        </p:nvSpPr>
        <p:spPr>
          <a:xfrm>
            <a:off x="16" y="0"/>
            <a:ext cx="4654296" cy="5864225"/>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473373" y="943430"/>
            <a:ext cx="4699452"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xmlns=""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FDD649FC-C7F2-4966-B125-333FD0271E55}" type="datetime1">
              <a:rPr lang="it-IT" noProof="0" smtClean="0"/>
              <a:pPr rtl="0"/>
              <a:t>11/05/2024</a:t>
            </a:fld>
            <a:endParaRPr lang="it-IT" noProof="0" dirty="0"/>
          </a:p>
        </p:txBody>
      </p:sp>
      <p:sp>
        <p:nvSpPr>
          <p:cNvPr id="13" name="Segnaposto piè di pagina 2">
            <a:extLst>
              <a:ext uri="{FF2B5EF4-FFF2-40B4-BE49-F238E27FC236}">
                <a16:creationId xmlns:a16="http://schemas.microsoft.com/office/drawing/2014/main" xmlns=""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xmlns=""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20" name="Rettangolo 19">
            <a:extLst>
              <a:ext uri="{FF2B5EF4-FFF2-40B4-BE49-F238E27FC236}">
                <a16:creationId xmlns:a16="http://schemas.microsoft.com/office/drawing/2014/main" xmlns=""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xmlns=""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xmlns=""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xmlns=""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518529" y="943430"/>
            <a:ext cx="4654296"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xmlns=""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5350E5C9-4822-4828-86B2-BB987B39863B}" type="datetime1">
              <a:rPr lang="it-IT" noProof="0" smtClean="0"/>
              <a:pPr rtl="0"/>
              <a:t>11/05/2024</a:t>
            </a:fld>
            <a:endParaRPr lang="it-IT" noProof="0" dirty="0"/>
          </a:p>
        </p:txBody>
      </p:sp>
      <p:sp>
        <p:nvSpPr>
          <p:cNvPr id="13" name="Segnaposto piè di pagina 2">
            <a:extLst>
              <a:ext uri="{FF2B5EF4-FFF2-40B4-BE49-F238E27FC236}">
                <a16:creationId xmlns:a16="http://schemas.microsoft.com/office/drawing/2014/main" xmlns=""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xmlns=""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18" name="Rettangolo 17">
            <a:extLst>
              <a:ext uri="{FF2B5EF4-FFF2-40B4-BE49-F238E27FC236}">
                <a16:creationId xmlns:a16="http://schemas.microsoft.com/office/drawing/2014/main" xmlns=""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xmlns="" id="{DA134939-39C0-4522-A125-A13DFDA66490}"/>
              </a:ext>
            </a:extLst>
          </p:cNvPr>
          <p:cNvSpPr/>
          <p:nvPr/>
        </p:nvSpPr>
        <p:spPr>
          <a:xfrm>
            <a:off x="0" y="4578350"/>
            <a:ext cx="12188825" cy="2279650"/>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15" y="0"/>
            <a:ext cx="12191985" cy="4578350"/>
          </a:xfrm>
          <a:solidFill>
            <a:schemeClr val="bg1"/>
          </a:solidFill>
        </p:spPr>
        <p:txBody>
          <a:bodyPr lIns="457200" tIns="457200" rtlCol="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2" name="Titolo 1"/>
          <p:cNvSpPr>
            <a:spLocks noGrp="1"/>
          </p:cNvSpPr>
          <p:nvPr>
            <p:ph type="title"/>
          </p:nvPr>
        </p:nvSpPr>
        <p:spPr>
          <a:xfrm>
            <a:off x="1097279" y="4799362"/>
            <a:ext cx="10113645" cy="743682"/>
          </a:xfrm>
        </p:spPr>
        <p:txBody>
          <a:bodyPr tIns="0" bIns="0" rtlCol="0" anchor="b">
            <a:noAutofit/>
          </a:bodyPr>
          <a:lstStyle>
            <a:lvl1pPr algn="ctr">
              <a:defRPr sz="4400" b="1">
                <a:solidFill>
                  <a:srgbClr val="FFFFFF"/>
                </a:solidFill>
              </a:defRPr>
            </a:lvl1pPr>
          </a:lstStyle>
          <a:p>
            <a:pPr rtl="0"/>
            <a:r>
              <a:rPr lang="it-IT" noProof="0"/>
              <a:t>Fare clic per modificare lo stile del titolo dello schema</a:t>
            </a:r>
            <a:endParaRPr lang="it-IT" noProof="0" dirty="0"/>
          </a:p>
        </p:txBody>
      </p:sp>
      <p:sp>
        <p:nvSpPr>
          <p:cNvPr id="4" name="Segnaposto tes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lvl1pPr>
              <a:defRPr>
                <a:solidFill>
                  <a:schemeClr val="bg1"/>
                </a:solidFill>
              </a:defRPr>
            </a:lvl1pPr>
          </a:lstStyle>
          <a:p>
            <a:pPr rtl="0"/>
            <a:fld id="{5A04164A-D1F3-464B-BA5A-A4C4D8F35ADB}" type="datetime1">
              <a:rPr lang="it-IT" noProof="0" smtClean="0"/>
              <a:pPr rtl="0"/>
              <a:t>11/05/2024</a:t>
            </a:fld>
            <a:endParaRPr lang="it-IT" noProof="0" dirty="0"/>
          </a:p>
        </p:txBody>
      </p:sp>
      <p:sp>
        <p:nvSpPr>
          <p:cNvPr id="6" name="Segnaposto piè di pagina 5"/>
          <p:cNvSpPr>
            <a:spLocks noGrp="1"/>
          </p:cNvSpPr>
          <p:nvPr>
            <p:ph type="ftr" sz="quarter" idx="11"/>
          </p:nvPr>
        </p:nvSpPr>
        <p:spPr>
          <a:xfrm>
            <a:off x="1097279" y="6446838"/>
            <a:ext cx="6818262" cy="365125"/>
          </a:xfrm>
        </p:spPr>
        <p:txBody>
          <a:bodyPr rtlCol="0"/>
          <a:lstStyle>
            <a:lvl1pPr>
              <a:defRPr>
                <a:solidFill>
                  <a:schemeClr val="bg1"/>
                </a:solidFill>
              </a:defRPr>
            </a:lvl1pPr>
          </a:lstStyle>
          <a:p>
            <a:pPr rtl="0"/>
            <a:r>
              <a:rPr lang="it-IT" noProof="0" dirty="0"/>
              <a:t>Piè di pagina</a:t>
            </a:r>
          </a:p>
        </p:txBody>
      </p:sp>
      <p:sp>
        <p:nvSpPr>
          <p:cNvPr id="7" name="Segnaposto numero diapositiva 6"/>
          <p:cNvSpPr>
            <a:spLocks noGrp="1"/>
          </p:cNvSpPr>
          <p:nvPr>
            <p:ph type="sldNum" sz="quarter" idx="12"/>
          </p:nvPr>
        </p:nvSpPr>
        <p:spPr/>
        <p:txBody>
          <a:bodyPr rtlCol="0"/>
          <a:lstStyle>
            <a:lvl1pPr>
              <a:defRPr>
                <a:solidFill>
                  <a:schemeClr val="bg1"/>
                </a:solidFill>
              </a:defRPr>
            </a:lvl1pPr>
          </a:lstStyle>
          <a:p>
            <a:pPr rtl="0"/>
            <a:fld id="{3A98EE3D-8CD1-4C3F-BD1C-C98C9596463C}" type="slidenum">
              <a:rPr lang="it-IT" noProof="0" smtClean="0"/>
              <a:pPr rtl="0"/>
              <a:t>‹N›</a:t>
            </a:fld>
            <a:endParaRPr lang="it-IT" noProof="0" dirty="0"/>
          </a:p>
        </p:txBody>
      </p:sp>
      <p:sp>
        <p:nvSpPr>
          <p:cNvPr id="9" name="Rettangolo 8">
            <a:extLst>
              <a:ext uri="{FF2B5EF4-FFF2-40B4-BE49-F238E27FC236}">
                <a16:creationId xmlns:a16="http://schemas.microsoft.com/office/drawing/2014/main" xmlns=""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xmlns="" id="{7D5506EE-1026-4F35-9ACC-BD05BE0F9B36}"/>
              </a:ext>
            </a:extLst>
          </p:cNvPr>
          <p:cNvSpPr>
            <a:spLocks noGrp="1"/>
          </p:cNvSpPr>
          <p:nvPr>
            <p:ph type="dt" sz="half" idx="10"/>
          </p:nvPr>
        </p:nvSpPr>
        <p:spPr/>
        <p:txBody>
          <a:bodyPr rtlCol="0"/>
          <a:lstStyle/>
          <a:p>
            <a:pPr rtl="0"/>
            <a:fld id="{29D1554E-7EF2-44AC-BA44-70A2B54D9DB9}" type="datetime1">
              <a:rPr lang="it-IT" noProof="0" smtClean="0"/>
              <a:pPr rtl="0"/>
              <a:t>11/05/2024</a:t>
            </a:fld>
            <a:endParaRPr lang="it-IT" noProof="0" dirty="0"/>
          </a:p>
        </p:txBody>
      </p:sp>
      <p:sp>
        <p:nvSpPr>
          <p:cNvPr id="8" name="Segnaposto piè di pagina 7">
            <a:extLst>
              <a:ext uri="{FF2B5EF4-FFF2-40B4-BE49-F238E27FC236}">
                <a16:creationId xmlns:a16="http://schemas.microsoft.com/office/drawing/2014/main" xmlns="" id="{B7696E5F-8D95-4450-AE52-5438E6EDE2BF}"/>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xmlns="" id="{999B2253-74CC-409E-BEB0-F8EFCFCB5629}"/>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spTree>
      <p:nvGrpSpPr>
        <p:cNvPr id="1" name=""/>
        <p:cNvGrpSpPr/>
        <p:nvPr/>
      </p:nvGrpSpPr>
      <p:grpSpPr>
        <a:xfrm>
          <a:off x="0" y="0"/>
          <a:ext cx="0" cy="0"/>
          <a:chOff x="0" y="0"/>
          <a:chExt cx="0" cy="0"/>
        </a:xfrm>
      </p:grpSpPr>
      <p:sp>
        <p:nvSpPr>
          <p:cNvPr id="13" name="Parallelogramma 14">
            <a:extLst>
              <a:ext uri="{FF2B5EF4-FFF2-40B4-BE49-F238E27FC236}">
                <a16:creationId xmlns:a16="http://schemas.microsoft.com/office/drawing/2014/main" xmlns=""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12" name="Rettangolo 11">
            <a:extLst>
              <a:ext uri="{FF2B5EF4-FFF2-40B4-BE49-F238E27FC236}">
                <a16:creationId xmlns:a16="http://schemas.microsoft.com/office/drawing/2014/main" xmlns="" id="{A7C93D4F-3003-4D58-9AFB-356A0F800F42}"/>
              </a:ext>
            </a:extLst>
          </p:cNvPr>
          <p:cNvSpPr/>
          <p:nvPr userDrawn="1"/>
        </p:nvSpPr>
        <p:spPr>
          <a:xfrm>
            <a:off x="4925679" y="3841"/>
            <a:ext cx="127212" cy="6858000"/>
          </a:xfrm>
          <a:prstGeom prst="rect">
            <a:avLst/>
          </a:prstGeom>
          <a:solidFill>
            <a:srgbClr val="F3E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data 3">
            <a:extLst>
              <a:ext uri="{FF2B5EF4-FFF2-40B4-BE49-F238E27FC236}">
                <a16:creationId xmlns:a16="http://schemas.microsoft.com/office/drawing/2014/main" xmlns="" id="{9925CCF1-92C0-4AF3-BFAF-4921631915AB}"/>
              </a:ext>
            </a:extLst>
          </p:cNvPr>
          <p:cNvSpPr>
            <a:spLocks noGrp="1"/>
          </p:cNvSpPr>
          <p:nvPr>
            <p:ph type="dt" sz="half" idx="10"/>
          </p:nvPr>
        </p:nvSpPr>
        <p:spPr/>
        <p:txBody>
          <a:bodyPr rtlCol="0"/>
          <a:lstStyle/>
          <a:p>
            <a:pPr rtl="0"/>
            <a:fld id="{C3F388D4-15DF-446A-91AA-72876CD48301}" type="datetime1">
              <a:rPr lang="it-IT" noProof="0" smtClean="0"/>
              <a:pPr rtl="0"/>
              <a:t>11/05/2024</a:t>
            </a:fld>
            <a:endParaRPr lang="it-IT" noProof="0" dirty="0"/>
          </a:p>
        </p:txBody>
      </p:sp>
      <p:sp>
        <p:nvSpPr>
          <p:cNvPr id="5" name="Segnaposto piè di pagina 4">
            <a:extLst>
              <a:ext uri="{FF2B5EF4-FFF2-40B4-BE49-F238E27FC236}">
                <a16:creationId xmlns:a16="http://schemas.microsoft.com/office/drawing/2014/main" xmlns=""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xmlns=""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
        <p:nvSpPr>
          <p:cNvPr id="2" name="Titolo 1"/>
          <p:cNvSpPr>
            <a:spLocks noGrp="1"/>
          </p:cNvSpPr>
          <p:nvPr>
            <p:ph type="ctrTitle"/>
          </p:nvPr>
        </p:nvSpPr>
        <p:spPr>
          <a:xfrm>
            <a:off x="6629400" y="758952"/>
            <a:ext cx="4526280" cy="3227514"/>
          </a:xfrm>
        </p:spPr>
        <p:txBody>
          <a:bodyPr rtlCol="0" anchor="b">
            <a:normAutofit/>
          </a:bodyPr>
          <a:lstStyle>
            <a:lvl1pPr algn="l">
              <a:lnSpc>
                <a:spcPct val="90000"/>
              </a:lnSpc>
              <a:defRPr sz="6000" b="1" spc="-50" baseline="0">
                <a:solidFill>
                  <a:srgbClr val="1E5082"/>
                </a:solidFill>
                <a:latin typeface="+mn-lt"/>
              </a:defRPr>
            </a:lvl1pPr>
          </a:lstStyle>
          <a:p>
            <a:pPr rtl="0"/>
            <a:r>
              <a:rPr lang="it-IT" noProof="0" dirty="0"/>
              <a:t>Fare clic per modificare lo stile del titolo dello schema</a:t>
            </a:r>
          </a:p>
        </p:txBody>
      </p:sp>
      <p:sp>
        <p:nvSpPr>
          <p:cNvPr id="3" name="Sottotitolo 2"/>
          <p:cNvSpPr>
            <a:spLocks noGrp="1"/>
          </p:cNvSpPr>
          <p:nvPr>
            <p:ph type="subTitle" idx="1"/>
          </p:nvPr>
        </p:nvSpPr>
        <p:spPr>
          <a:xfrm>
            <a:off x="6632171" y="4508500"/>
            <a:ext cx="4526280" cy="1279652"/>
          </a:xfrm>
        </p:spPr>
        <p:txBody>
          <a:bodyPr lIns="91440" rIns="91440" rtlCol="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11" name="Rettangolo 10">
            <a:extLst>
              <a:ext uri="{FF2B5EF4-FFF2-40B4-BE49-F238E27FC236}">
                <a16:creationId xmlns:a16="http://schemas.microsoft.com/office/drawing/2014/main" xmlns="" id="{6D3E1BBA-670B-4CAE-B839-50ADB23DDBC6}"/>
              </a:ext>
            </a:extLst>
          </p:cNvPr>
          <p:cNvSpPr/>
          <p:nvPr userDrawn="1"/>
        </p:nvSpPr>
        <p:spPr>
          <a:xfrm>
            <a:off x="4838007" y="-1345"/>
            <a:ext cx="137546" cy="6858000"/>
          </a:xfrm>
          <a:prstGeom prst="rect">
            <a:avLst/>
          </a:prstGeom>
          <a:solidFill>
            <a:srgbClr val="E98B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9" name="Immagine 8">
            <a:extLst>
              <a:ext uri="{FF2B5EF4-FFF2-40B4-BE49-F238E27FC236}">
                <a16:creationId xmlns:a16="http://schemas.microsoft.com/office/drawing/2014/main" xmlns="" id="{84640A8C-1E5C-F82E-982D-F5BE2053E4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1" y="0"/>
            <a:ext cx="4849398" cy="6858000"/>
          </a:xfrm>
          <a:prstGeom prst="rect">
            <a:avLst/>
          </a:prstGeom>
        </p:spPr>
      </p:pic>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1346200"/>
            <a:ext cx="2448033" cy="4530725"/>
          </a:xfrm>
        </p:spPr>
        <p:txBody>
          <a:bodyPr vert="eaVert"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a:xfrm>
            <a:off x="1092200" y="1346200"/>
            <a:ext cx="7480300" cy="4530723"/>
          </a:xfrm>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xmlns="" id="{AF33D6B0-F070-45C4-A472-19F432BE3932}"/>
              </a:ext>
            </a:extLst>
          </p:cNvPr>
          <p:cNvSpPr>
            <a:spLocks noGrp="1"/>
          </p:cNvSpPr>
          <p:nvPr>
            <p:ph type="dt" sz="half" idx="10"/>
          </p:nvPr>
        </p:nvSpPr>
        <p:spPr/>
        <p:txBody>
          <a:bodyPr rtlCol="0"/>
          <a:lstStyle/>
          <a:p>
            <a:pPr rtl="0"/>
            <a:fld id="{1C82CFE1-3316-4B70-89C0-454FCB2AAF53}" type="datetime1">
              <a:rPr lang="it-IT" noProof="0" smtClean="0"/>
              <a:pPr rtl="0"/>
              <a:t>11/05/2024</a:t>
            </a:fld>
            <a:endParaRPr lang="it-IT" noProof="0" dirty="0"/>
          </a:p>
        </p:txBody>
      </p:sp>
      <p:sp>
        <p:nvSpPr>
          <p:cNvPr id="8" name="Segnaposto piè di pagina 7">
            <a:extLst>
              <a:ext uri="{FF2B5EF4-FFF2-40B4-BE49-F238E27FC236}">
                <a16:creationId xmlns:a16="http://schemas.microsoft.com/office/drawing/2014/main" xmlns="" id="{9975399F-DAB2-410D-967F-ED17E6F796E7}"/>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xmlns="" id="{F762A46F-6BE5-4D12-9412-5CA7672EA8EC}"/>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
        <p:nvSpPr>
          <p:cNvPr id="14" name="Rettangolo 13">
            <a:extLst>
              <a:ext uri="{FF2B5EF4-FFF2-40B4-BE49-F238E27FC236}">
                <a16:creationId xmlns:a16="http://schemas.microsoft.com/office/drawing/2014/main" xmlns=""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94068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xmlns="" id="{354D8B55-9EA8-4B81-8E84-9B93B0A27559}"/>
              </a:ext>
            </a:extLst>
          </p:cNvPr>
          <p:cNvSpPr>
            <a:spLocks noGrp="1"/>
          </p:cNvSpPr>
          <p:nvPr>
            <p:ph type="dt" sz="half" idx="10"/>
          </p:nvPr>
        </p:nvSpPr>
        <p:spPr/>
        <p:txBody>
          <a:bodyPr rtlCol="0"/>
          <a:lstStyle/>
          <a:p>
            <a:pPr rtl="0"/>
            <a:fld id="{74542C42-F0C8-417A-980A-09B6C1CD6C24}" type="datetime1">
              <a:rPr lang="it-IT" noProof="0" smtClean="0"/>
              <a:pPr rtl="0"/>
              <a:t>11/05/2024</a:t>
            </a:fld>
            <a:endParaRPr lang="it-IT" noProof="0" dirty="0"/>
          </a:p>
        </p:txBody>
      </p:sp>
      <p:sp>
        <p:nvSpPr>
          <p:cNvPr id="8" name="Segnaposto piè di pagina 7">
            <a:extLst>
              <a:ext uri="{FF2B5EF4-FFF2-40B4-BE49-F238E27FC236}">
                <a16:creationId xmlns:a16="http://schemas.microsoft.com/office/drawing/2014/main" xmlns="" id="{062CA021-2578-47CB-822C-BDDFF7223B28}"/>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xmlns=""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Tree>
    <p:extLst>
      <p:ext uri="{BB962C8B-B14F-4D97-AF65-F5344CB8AC3E}">
        <p14:creationId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stazione sezione">
    <p:bg>
      <p:bgPr>
        <a:solidFill>
          <a:schemeClr val="bg1"/>
        </a:solidFill>
        <a:effectLst/>
      </p:bgPr>
    </p:bg>
    <p:spTree>
      <p:nvGrpSpPr>
        <p:cNvPr id="1" name=""/>
        <p:cNvGrpSpPr/>
        <p:nvPr/>
      </p:nvGrpSpPr>
      <p:grpSpPr>
        <a:xfrm>
          <a:off x="0" y="0"/>
          <a:ext cx="0" cy="0"/>
          <a:chOff x="0" y="0"/>
          <a:chExt cx="0" cy="0"/>
        </a:xfrm>
      </p:grpSpPr>
      <p:sp>
        <p:nvSpPr>
          <p:cNvPr id="15" name="Parallelogramma 14">
            <a:extLst>
              <a:ext uri="{FF2B5EF4-FFF2-40B4-BE49-F238E27FC236}">
                <a16:creationId xmlns:a16="http://schemas.microsoft.com/office/drawing/2014/main" xmlns="" id="{98B82A56-7790-48EC-983D-AB8F703699B2}"/>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7" name="Segnaposto data 6">
            <a:extLst>
              <a:ext uri="{FF2B5EF4-FFF2-40B4-BE49-F238E27FC236}">
                <a16:creationId xmlns:a16="http://schemas.microsoft.com/office/drawing/2014/main" xmlns=""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1D72669-6745-4AA0-A173-7F6CEB97CF08}" type="datetime1">
              <a:rPr lang="it-IT" noProof="0" smtClean="0"/>
              <a:pPr rtl="0"/>
              <a:t>11/05/2024</a:t>
            </a:fld>
            <a:endParaRPr lang="it-IT" noProof="0" dirty="0"/>
          </a:p>
        </p:txBody>
      </p:sp>
      <p:sp>
        <p:nvSpPr>
          <p:cNvPr id="8" name="Segnaposto piè di pagina 7">
            <a:extLst>
              <a:ext uri="{FF2B5EF4-FFF2-40B4-BE49-F238E27FC236}">
                <a16:creationId xmlns:a16="http://schemas.microsoft.com/office/drawing/2014/main" xmlns=""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xmlns=""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12" name="Segnaposto immagine 9">
            <a:extLst>
              <a:ext uri="{FF2B5EF4-FFF2-40B4-BE49-F238E27FC236}">
                <a16:creationId xmlns:a16="http://schemas.microsoft.com/office/drawing/2014/main" xmlns="" id="{E76B772A-7600-4ECE-B5A2-34827D4C7103}"/>
              </a:ext>
            </a:extLst>
          </p:cNvPr>
          <p:cNvSpPr>
            <a:spLocks noGrp="1"/>
          </p:cNvSpPr>
          <p:nvPr>
            <p:ph type="pic" sz="quarter" idx="13"/>
          </p:nvPr>
        </p:nvSpPr>
        <p:spPr>
          <a:xfrm>
            <a:off x="0" y="0"/>
            <a:ext cx="63119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xmlns=""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2641599" y="3746500"/>
            <a:ext cx="8331202" cy="1308100"/>
          </a:xfrm>
        </p:spPr>
        <p:txBody>
          <a:bodyPr rtlCol="0" anchor="b" anchorCtr="0">
            <a:noAutofit/>
          </a:bodyPr>
          <a:lstStyle>
            <a:lvl1pP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2641600" y="5219700"/>
            <a:ext cx="8331201" cy="586740"/>
          </a:xfrm>
        </p:spPr>
        <p:txBody>
          <a:bodyPr lIns="91440" rIns="91440" rtlCol="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xmlns=""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Intestazione della sezione">
    <p:bg>
      <p:bgPr>
        <a:solidFill>
          <a:schemeClr val="bg1"/>
        </a:solidFill>
        <a:effectLst/>
      </p:bgPr>
    </p:bg>
    <p:spTree>
      <p:nvGrpSpPr>
        <p:cNvPr id="1" name=""/>
        <p:cNvGrpSpPr/>
        <p:nvPr/>
      </p:nvGrpSpPr>
      <p:grpSpPr>
        <a:xfrm>
          <a:off x="0" y="0"/>
          <a:ext cx="0" cy="0"/>
          <a:chOff x="0" y="0"/>
          <a:chExt cx="0" cy="0"/>
        </a:xfrm>
      </p:grpSpPr>
      <p:sp>
        <p:nvSpPr>
          <p:cNvPr id="7" name="Segnaposto data 6">
            <a:extLst>
              <a:ext uri="{FF2B5EF4-FFF2-40B4-BE49-F238E27FC236}">
                <a16:creationId xmlns:a16="http://schemas.microsoft.com/office/drawing/2014/main" xmlns=""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81A99FD-A18D-4AC6-92B0-69E29E35743B}" type="datetime1">
              <a:rPr lang="it-IT" noProof="0" smtClean="0"/>
              <a:pPr rtl="0"/>
              <a:t>11/05/2024</a:t>
            </a:fld>
            <a:endParaRPr lang="it-IT" noProof="0" dirty="0"/>
          </a:p>
        </p:txBody>
      </p:sp>
      <p:sp>
        <p:nvSpPr>
          <p:cNvPr id="8" name="Segnaposto piè di pagina 7">
            <a:extLst>
              <a:ext uri="{FF2B5EF4-FFF2-40B4-BE49-F238E27FC236}">
                <a16:creationId xmlns:a16="http://schemas.microsoft.com/office/drawing/2014/main" xmlns=""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xmlns=""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12" name="Segnaposto immagine 9">
            <a:extLst>
              <a:ext uri="{FF2B5EF4-FFF2-40B4-BE49-F238E27FC236}">
                <a16:creationId xmlns:a16="http://schemas.microsoft.com/office/drawing/2014/main" xmlns="" id="{E76B772A-7600-4ECE-B5A2-34827D4C7103}"/>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xmlns=""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1930399" y="3746500"/>
            <a:ext cx="8331202" cy="1308100"/>
          </a:xfrm>
        </p:spPr>
        <p:txBody>
          <a:bodyPr rtlCol="0" anchor="b" anchorCtr="0">
            <a:noAutofit/>
          </a:bodyPr>
          <a:lstStyle>
            <a:lvl1pPr algn="ct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930400" y="5219700"/>
            <a:ext cx="8331201" cy="586740"/>
          </a:xfrm>
        </p:spPr>
        <p:txBody>
          <a:bodyPr lIns="91440" rIns="91440" rtlCol="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xmlns=""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p:nvPr>
        </p:nvSpPr>
        <p:spPr>
          <a:xfrm>
            <a:off x="1097280" y="2120900"/>
            <a:ext cx="4639736" cy="3748193"/>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515944" y="2120900"/>
            <a:ext cx="4639736" cy="3748194"/>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xmlns="" id="{5782D47D-B0DC-4C40-BCC6-BBBA32584A38}"/>
              </a:ext>
            </a:extLst>
          </p:cNvPr>
          <p:cNvSpPr>
            <a:spLocks noGrp="1"/>
          </p:cNvSpPr>
          <p:nvPr>
            <p:ph type="dt" sz="half" idx="10"/>
          </p:nvPr>
        </p:nvSpPr>
        <p:spPr/>
        <p:txBody>
          <a:bodyPr rtlCol="0"/>
          <a:lstStyle/>
          <a:p>
            <a:pPr rtl="0"/>
            <a:fld id="{43B79944-34CF-4A72-AC1B-909189585767}" type="datetime1">
              <a:rPr lang="it-IT" noProof="0" smtClean="0"/>
              <a:pPr rtl="0"/>
              <a:t>11/05/2024</a:t>
            </a:fld>
            <a:endParaRPr lang="it-IT" noProof="0" dirty="0"/>
          </a:p>
        </p:txBody>
      </p:sp>
      <p:sp>
        <p:nvSpPr>
          <p:cNvPr id="9" name="Segnaposto piè di pagina 8">
            <a:extLst>
              <a:ext uri="{FF2B5EF4-FFF2-40B4-BE49-F238E27FC236}">
                <a16:creationId xmlns:a16="http://schemas.microsoft.com/office/drawing/2014/main" xmlns="" id="{4690D34E-7EBD-44B2-83CA-4C126A18D7EF}"/>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xmlns="" id="{2AC511A1-9BBD-42DE-92FB-2AF44F8E97A9}"/>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olo 9"/>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097280" y="2057400"/>
            <a:ext cx="4639736" cy="736282"/>
          </a:xfrm>
        </p:spPr>
        <p:txBody>
          <a:bodyPr lIns="91440" rIns="91440" rtlCol="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p:cNvSpPr>
            <a:spLocks noGrp="1"/>
          </p:cNvSpPr>
          <p:nvPr>
            <p:ph sz="half" idx="2"/>
          </p:nvPr>
        </p:nvSpPr>
        <p:spPr>
          <a:xfrm>
            <a:off x="1186731" y="2958274"/>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p:cNvSpPr>
            <a:spLocks noGrp="1"/>
          </p:cNvSpPr>
          <p:nvPr>
            <p:ph type="body" sz="quarter" idx="3"/>
          </p:nvPr>
        </p:nvSpPr>
        <p:spPr>
          <a:xfrm>
            <a:off x="6515944" y="2057400"/>
            <a:ext cx="4639736" cy="736282"/>
          </a:xfrm>
        </p:spPr>
        <p:txBody>
          <a:bodyPr lIns="91440" rIns="91440" rtlCol="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p:cNvSpPr>
            <a:spLocks noGrp="1"/>
          </p:cNvSpPr>
          <p:nvPr>
            <p:ph sz="quarter" idx="4"/>
          </p:nvPr>
        </p:nvSpPr>
        <p:spPr>
          <a:xfrm>
            <a:off x="6605395" y="2958273"/>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xmlns="" id="{8AF8A515-AA94-45D1-9223-5C2272618D85}"/>
              </a:ext>
            </a:extLst>
          </p:cNvPr>
          <p:cNvSpPr>
            <a:spLocks noGrp="1"/>
          </p:cNvSpPr>
          <p:nvPr>
            <p:ph type="dt" sz="half" idx="10"/>
          </p:nvPr>
        </p:nvSpPr>
        <p:spPr/>
        <p:txBody>
          <a:bodyPr rtlCol="0"/>
          <a:lstStyle/>
          <a:p>
            <a:pPr rtl="0"/>
            <a:fld id="{AAAF3A87-C769-4508-A602-98056DD906C2}" type="datetime1">
              <a:rPr lang="it-IT" noProof="0" smtClean="0"/>
              <a:pPr rtl="0"/>
              <a:t>11/05/2024</a:t>
            </a:fld>
            <a:endParaRPr lang="it-IT" noProof="0" dirty="0"/>
          </a:p>
        </p:txBody>
      </p:sp>
      <p:sp>
        <p:nvSpPr>
          <p:cNvPr id="11" name="Segnaposto piè di pagina 10">
            <a:extLst>
              <a:ext uri="{FF2B5EF4-FFF2-40B4-BE49-F238E27FC236}">
                <a16:creationId xmlns:a16="http://schemas.microsoft.com/office/drawing/2014/main" xmlns="" id="{D052F5BC-98E0-4D60-AD67-9547738B7DD4}"/>
              </a:ext>
            </a:extLst>
          </p:cNvPr>
          <p:cNvSpPr>
            <a:spLocks noGrp="1"/>
          </p:cNvSpPr>
          <p:nvPr>
            <p:ph type="ftr" sz="quarter" idx="11"/>
          </p:nvPr>
        </p:nvSpPr>
        <p:spPr/>
        <p:txBody>
          <a:bodyPr rtlCol="0"/>
          <a:lstStyle/>
          <a:p>
            <a:pPr rtl="0"/>
            <a:r>
              <a:rPr lang="it-IT" noProof="0" dirty="0"/>
              <a:t>Piè di pagina</a:t>
            </a:r>
          </a:p>
        </p:txBody>
      </p:sp>
      <p:sp>
        <p:nvSpPr>
          <p:cNvPr id="12" name="Segnaposto numero diapositiva 11">
            <a:extLst>
              <a:ext uri="{FF2B5EF4-FFF2-40B4-BE49-F238E27FC236}">
                <a16:creationId xmlns:a16="http://schemas.microsoft.com/office/drawing/2014/main" xmlns="" id="{A38552DC-952E-41EA-AAAF-C2187523C0B0}"/>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6" name="Segnaposto data 5">
            <a:extLst>
              <a:ext uri="{FF2B5EF4-FFF2-40B4-BE49-F238E27FC236}">
                <a16:creationId xmlns:a16="http://schemas.microsoft.com/office/drawing/2014/main" xmlns="" id="{7392073F-158F-44A3-8913-917AFFC1BC20}"/>
              </a:ext>
            </a:extLst>
          </p:cNvPr>
          <p:cNvSpPr>
            <a:spLocks noGrp="1"/>
          </p:cNvSpPr>
          <p:nvPr>
            <p:ph type="dt" sz="half" idx="10"/>
          </p:nvPr>
        </p:nvSpPr>
        <p:spPr/>
        <p:txBody>
          <a:bodyPr rtlCol="0"/>
          <a:lstStyle/>
          <a:p>
            <a:pPr rtl="0"/>
            <a:fld id="{5F1DB439-C8A9-45DF-AFF2-9EFA3E72C152}" type="datetime1">
              <a:rPr lang="it-IT" noProof="0" smtClean="0"/>
              <a:pPr rtl="0"/>
              <a:t>11/05/2024</a:t>
            </a:fld>
            <a:endParaRPr lang="it-IT" noProof="0" dirty="0"/>
          </a:p>
        </p:txBody>
      </p:sp>
      <p:sp>
        <p:nvSpPr>
          <p:cNvPr id="7" name="Segnaposto piè di pagina 6">
            <a:extLst>
              <a:ext uri="{FF2B5EF4-FFF2-40B4-BE49-F238E27FC236}">
                <a16:creationId xmlns:a16="http://schemas.microsoft.com/office/drawing/2014/main" xmlns="" id="{EED72207-24CA-42B7-A975-2F8E41CBA904}"/>
              </a:ext>
            </a:extLst>
          </p:cNvPr>
          <p:cNvSpPr>
            <a:spLocks noGrp="1"/>
          </p:cNvSpPr>
          <p:nvPr>
            <p:ph type="ftr" sz="quarter" idx="11"/>
          </p:nvPr>
        </p:nvSpPr>
        <p:spPr/>
        <p:txBody>
          <a:bodyPr rtlCol="0"/>
          <a:lstStyle/>
          <a:p>
            <a:pPr rtl="0"/>
            <a:r>
              <a:rPr lang="it-IT" noProof="0" dirty="0"/>
              <a:t>Piè di pagina</a:t>
            </a:r>
          </a:p>
        </p:txBody>
      </p:sp>
      <p:sp>
        <p:nvSpPr>
          <p:cNvPr id="8" name="Segnaposto numero diapositiva 7">
            <a:extLst>
              <a:ext uri="{FF2B5EF4-FFF2-40B4-BE49-F238E27FC236}">
                <a16:creationId xmlns:a16="http://schemas.microsoft.com/office/drawing/2014/main" xmlns="" id="{D01080F2-251A-4B88-9A62-16F46D724F83}"/>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6" name="Parallelogramma 14">
            <a:extLst>
              <a:ext uri="{FF2B5EF4-FFF2-40B4-BE49-F238E27FC236}">
                <a16:creationId xmlns:a16="http://schemas.microsoft.com/office/drawing/2014/main" xmlns="" id="{AF082EE3-41AA-4817-A1CC-C33DDB8F675F}"/>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piè di pagina 2">
            <a:extLst>
              <a:ext uri="{FF2B5EF4-FFF2-40B4-BE49-F238E27FC236}">
                <a16:creationId xmlns:a16="http://schemas.microsoft.com/office/drawing/2014/main" xmlns="" id="{05915714-6BBA-4593-8591-4E26F7D58D9F}"/>
              </a:ext>
            </a:extLst>
          </p:cNvPr>
          <p:cNvSpPr>
            <a:spLocks noGrp="1"/>
          </p:cNvSpPr>
          <p:nvPr>
            <p:ph type="ftr" sz="quarter" idx="11"/>
          </p:nvPr>
        </p:nvSpPr>
        <p:spPr>
          <a:xfrm>
            <a:off x="216130" y="6446838"/>
            <a:ext cx="4846321" cy="365125"/>
          </a:xfrm>
        </p:spPr>
        <p:txBody>
          <a:bodyPr rtlCol="0"/>
          <a:lstStyle>
            <a:lvl1pPr>
              <a:defRPr>
                <a:solidFill>
                  <a:schemeClr val="tx1">
                    <a:lumMod val="75000"/>
                    <a:lumOff val="25000"/>
                  </a:schemeClr>
                </a:solidFill>
              </a:defRPr>
            </a:lvl1pPr>
          </a:lstStyle>
          <a:p>
            <a:endParaRPr lang="it-IT" dirty="0"/>
          </a:p>
        </p:txBody>
      </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Parallelogramma 14">
            <a:extLst>
              <a:ext uri="{FF2B5EF4-FFF2-40B4-BE49-F238E27FC236}">
                <a16:creationId xmlns:a16="http://schemas.microsoft.com/office/drawing/2014/main" xmlns="" id="{D20796F3-5674-4AF5-9623-575731F82E52}"/>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Segnaposto tito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it-IT" noProof="0" dirty="0"/>
              <a:t>Fare clic per modificare lo stile del titolo dello schema</a:t>
            </a:r>
          </a:p>
        </p:txBody>
      </p:sp>
      <p:sp>
        <p:nvSpPr>
          <p:cNvPr id="3" name="Segnaposto testo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2CA46E8E-89D0-493E-ABBF-B63A9C819C41}" type="datetime1">
              <a:rPr lang="it-IT" noProof="0" smtClean="0"/>
              <a:pPr rtl="0"/>
              <a:t>11/05/2024</a:t>
            </a:fld>
            <a:endParaRPr lang="it-IT" noProof="0" dirty="0"/>
          </a:p>
        </p:txBody>
      </p:sp>
      <p:sp>
        <p:nvSpPr>
          <p:cNvPr id="5" name="Segnaposto piè di pagina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pPr rtl="0"/>
            <a:r>
              <a:rPr lang="it-IT" noProof="0" dirty="0"/>
              <a:t>Piè di pagina</a:t>
            </a:r>
          </a:p>
        </p:txBody>
      </p:sp>
      <p:sp>
        <p:nvSpPr>
          <p:cNvPr id="6" name="Segnaposto numero diapositiva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8" name="Rettangolo 7">
            <a:extLst>
              <a:ext uri="{FF2B5EF4-FFF2-40B4-BE49-F238E27FC236}">
                <a16:creationId xmlns:a16="http://schemas.microsoft.com/office/drawing/2014/main" xmlns=""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7.png"/><Relationship Id="rId4" Type="http://schemas.openxmlformats.org/officeDocument/2006/relationships/image" Target="../media/image6.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7F1CCB64-8231-435F-87C9-78C908E39380}"/>
              </a:ext>
            </a:extLst>
          </p:cNvPr>
          <p:cNvSpPr>
            <a:spLocks noGrp="1"/>
          </p:cNvSpPr>
          <p:nvPr>
            <p:ph type="ctrTitle"/>
          </p:nvPr>
        </p:nvSpPr>
        <p:spPr>
          <a:xfrm>
            <a:off x="5624423" y="448574"/>
            <a:ext cx="6297283" cy="3537892"/>
          </a:xfrm>
        </p:spPr>
        <p:txBody>
          <a:bodyPr>
            <a:normAutofit fontScale="90000"/>
          </a:bodyPr>
          <a:lstStyle/>
          <a:p>
            <a:pPr algn="ctr"/>
            <a:r>
              <a:rPr lang="it-IT" sz="4400" b="0" i="1" dirty="0" smtClean="0">
                <a:solidFill>
                  <a:srgbClr val="E98B0D"/>
                </a:solidFill>
              </a:rPr>
              <a:t>Tutto quello che bisogna sapere su OAGB </a:t>
            </a:r>
            <a:r>
              <a:rPr lang="it-IT" sz="4900" b="0" i="1" dirty="0" smtClean="0">
                <a:solidFill>
                  <a:schemeClr val="tx1"/>
                </a:solidFill>
              </a:rPr>
              <a:t/>
            </a:r>
            <a:br>
              <a:rPr lang="it-IT" sz="4900" b="0" i="1" dirty="0" smtClean="0">
                <a:solidFill>
                  <a:schemeClr val="tx1"/>
                </a:solidFill>
              </a:rPr>
            </a:br>
            <a:r>
              <a:rPr lang="it-IT" b="0" dirty="0" smtClean="0"/>
              <a:t/>
            </a:r>
            <a:br>
              <a:rPr lang="it-IT" b="0" dirty="0" smtClean="0"/>
            </a:br>
            <a:r>
              <a:rPr lang="it-IT" i="1" dirty="0" smtClean="0">
                <a:solidFill>
                  <a:srgbClr val="003773"/>
                </a:solidFill>
              </a:rPr>
              <a:t>DEFICIT NUTRIZIONALI P.O.</a:t>
            </a:r>
            <a:endParaRPr lang="it-IT" dirty="0">
              <a:solidFill>
                <a:srgbClr val="003773"/>
              </a:solidFill>
            </a:endParaRPr>
          </a:p>
        </p:txBody>
      </p:sp>
      <p:sp>
        <p:nvSpPr>
          <p:cNvPr id="4" name="Sottotitolo 3">
            <a:extLst>
              <a:ext uri="{FF2B5EF4-FFF2-40B4-BE49-F238E27FC236}">
                <a16:creationId xmlns:a16="http://schemas.microsoft.com/office/drawing/2014/main" xmlns="" id="{91A9603A-D223-47EF-B35B-86424F3280CA}"/>
              </a:ext>
            </a:extLst>
          </p:cNvPr>
          <p:cNvSpPr>
            <a:spLocks noGrp="1"/>
          </p:cNvSpPr>
          <p:nvPr>
            <p:ph type="subTitle" idx="1"/>
          </p:nvPr>
        </p:nvSpPr>
        <p:spPr>
          <a:xfrm>
            <a:off x="6632171" y="4508500"/>
            <a:ext cx="4526280" cy="1719772"/>
          </a:xfrm>
        </p:spPr>
        <p:txBody>
          <a:bodyPr>
            <a:noAutofit/>
          </a:bodyPr>
          <a:lstStyle/>
          <a:p>
            <a:pPr algn="ctr"/>
            <a:r>
              <a:rPr lang="it-IT" sz="1600" b="1" dirty="0" smtClean="0">
                <a:solidFill>
                  <a:schemeClr val="tx2"/>
                </a:solidFill>
              </a:rPr>
              <a:t>Benedetta Beltrame</a:t>
            </a:r>
          </a:p>
          <a:p>
            <a:pPr algn="ctr"/>
            <a:r>
              <a:rPr lang="it-IT" sz="1600" b="1" dirty="0" smtClean="0"/>
              <a:t>Dietista</a:t>
            </a:r>
          </a:p>
          <a:p>
            <a:pPr algn="ctr"/>
            <a:r>
              <a:rPr lang="it-IT" sz="1050" dirty="0" smtClean="0"/>
              <a:t>SOC Chirurgia Generale, </a:t>
            </a:r>
            <a:r>
              <a:rPr lang="it-IT" sz="1050" dirty="0" err="1" smtClean="0"/>
              <a:t>Bariatrica</a:t>
            </a:r>
            <a:r>
              <a:rPr lang="it-IT" sz="1050" dirty="0" smtClean="0"/>
              <a:t> E Metabolica</a:t>
            </a:r>
          </a:p>
          <a:p>
            <a:pPr algn="ctr"/>
            <a:r>
              <a:rPr lang="it-IT" sz="1050" dirty="0" smtClean="0"/>
              <a:t>PO SANTA MARIA NUOVA</a:t>
            </a:r>
          </a:p>
          <a:p>
            <a:pPr algn="ctr"/>
            <a:r>
              <a:rPr lang="it-IT" sz="1050" dirty="0" smtClean="0"/>
              <a:t>Azienda USL Toscana Centro</a:t>
            </a:r>
          </a:p>
          <a:p>
            <a:pPr algn="ctr"/>
            <a:endParaRPr lang="it-IT" sz="1050" b="1" dirty="0">
              <a:solidFill>
                <a:srgbClr val="FFC000"/>
              </a:solidFill>
            </a:endParaRPr>
          </a:p>
        </p:txBody>
      </p:sp>
    </p:spTree>
    <p:extLst>
      <p:ext uri="{BB962C8B-B14F-4D97-AF65-F5344CB8AC3E}">
        <p14:creationId xmlns:p14="http://schemas.microsoft.com/office/powerpoint/2010/main" val="47115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l="31698" t="22767" r="33066" b="61132"/>
          <a:stretch>
            <a:fillRect/>
          </a:stretch>
        </p:blipFill>
        <p:spPr bwMode="auto">
          <a:xfrm>
            <a:off x="0" y="836762"/>
            <a:ext cx="6487064" cy="1667357"/>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l="40213" t="28050" r="32500" b="11195"/>
          <a:stretch>
            <a:fillRect/>
          </a:stretch>
        </p:blipFill>
        <p:spPr bwMode="auto">
          <a:xfrm>
            <a:off x="7107836" y="936147"/>
            <a:ext cx="4549336" cy="5697566"/>
          </a:xfrm>
          <a:prstGeom prst="rect">
            <a:avLst/>
          </a:prstGeom>
          <a:noFill/>
          <a:ln w="9525">
            <a:noFill/>
            <a:miter lim="800000"/>
            <a:headEnd/>
            <a:tailEnd/>
          </a:ln>
          <a:effectLst/>
        </p:spPr>
      </p:pic>
      <p:pic>
        <p:nvPicPr>
          <p:cNvPr id="4" name="Picture 2"/>
          <p:cNvPicPr>
            <a:picLocks noChangeAspect="1" noChangeArrowheads="1"/>
          </p:cNvPicPr>
          <p:nvPr/>
        </p:nvPicPr>
        <p:blipFill>
          <a:blip r:embed="rId4"/>
          <a:srcRect l="35945" t="45039" r="19695" b="8293"/>
          <a:stretch>
            <a:fillRect/>
          </a:stretch>
        </p:blipFill>
        <p:spPr bwMode="auto">
          <a:xfrm>
            <a:off x="219764" y="2527540"/>
            <a:ext cx="6235351" cy="3690488"/>
          </a:xfrm>
          <a:prstGeom prst="rect">
            <a:avLst/>
          </a:prstGeom>
          <a:noFill/>
          <a:ln w="9525">
            <a:noFill/>
            <a:miter lim="800000"/>
            <a:headEnd/>
            <a:tailEnd/>
          </a:ln>
        </p:spPr>
      </p:pic>
      <p:sp>
        <p:nvSpPr>
          <p:cNvPr id="5" name="CasellaDiTesto 4"/>
          <p:cNvSpPr txBox="1"/>
          <p:nvPr/>
        </p:nvSpPr>
        <p:spPr>
          <a:xfrm>
            <a:off x="2449902" y="4192438"/>
            <a:ext cx="310551" cy="107722"/>
          </a:xfrm>
          <a:prstGeom prst="rect">
            <a:avLst/>
          </a:prstGeom>
          <a:solidFill>
            <a:schemeClr val="bg1"/>
          </a:solidFill>
        </p:spPr>
        <p:txBody>
          <a:bodyPr wrap="square" rtlCol="0">
            <a:spAutoFit/>
          </a:bodyPr>
          <a:lstStyle/>
          <a:p>
            <a:endParaRPr lang="it-IT" sz="100" dirty="0"/>
          </a:p>
        </p:txBody>
      </p:sp>
      <p:cxnSp>
        <p:nvCxnSpPr>
          <p:cNvPr id="7" name="Connettore 2 6"/>
          <p:cNvCxnSpPr/>
          <p:nvPr/>
        </p:nvCxnSpPr>
        <p:spPr>
          <a:xfrm rot="10800000" flipV="1">
            <a:off x="4511620" y="2070339"/>
            <a:ext cx="2751823" cy="101791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9" name="Titolo 2"/>
          <p:cNvSpPr txBox="1">
            <a:spLocks/>
          </p:cNvSpPr>
          <p:nvPr/>
        </p:nvSpPr>
        <p:spPr>
          <a:xfrm>
            <a:off x="1227138" y="279400"/>
            <a:ext cx="10058400" cy="495300"/>
          </a:xfrm>
          <a:prstGeom prst="rect">
            <a:avLst/>
          </a:prstGeom>
        </p:spPr>
        <p:style>
          <a:lnRef idx="2">
            <a:schemeClr val="dk1"/>
          </a:lnRef>
          <a:fillRef idx="1">
            <a:schemeClr val="lt1"/>
          </a:fillRef>
          <a:effectRef idx="0">
            <a:schemeClr val="dk1"/>
          </a:effectRef>
          <a:fontRef idx="minor">
            <a:schemeClr val="dk1"/>
          </a:fontRef>
        </p:style>
        <p:txBody>
          <a:bodyPr anchor="b">
            <a:normAutofit/>
          </a:bodyPr>
          <a:lstStyle>
            <a:lvl1pPr algn="l" defTabSz="914400" rtl="0" eaLnBrk="1" latinLnBrk="0" hangingPunct="1">
              <a:lnSpc>
                <a:spcPct val="90000"/>
              </a:lnSpc>
              <a:spcBef>
                <a:spcPct val="0"/>
              </a:spcBef>
              <a:buNone/>
              <a:defRPr sz="4800" b="1"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it-IT" sz="2800" dirty="0" smtClean="0">
                <a:solidFill>
                  <a:schemeClr val="tx1"/>
                </a:solidFill>
              </a:rPr>
              <a:t>DEFICIT NUTRIZIONALI POST OAGB</a:t>
            </a:r>
            <a:endParaRPr lang="it-IT" sz="2800" dirty="0">
              <a:solidFill>
                <a:schemeClr val="tx1">
                  <a:lumMod val="75000"/>
                  <a:lumOff val="25000"/>
                </a:schemeClr>
              </a:solidFill>
            </a:endParaRPr>
          </a:p>
        </p:txBody>
      </p:sp>
      <p:sp>
        <p:nvSpPr>
          <p:cNvPr id="2" name="Rettangolo 1"/>
          <p:cNvSpPr/>
          <p:nvPr/>
        </p:nvSpPr>
        <p:spPr>
          <a:xfrm>
            <a:off x="7356021" y="2743200"/>
            <a:ext cx="1453243" cy="3812721"/>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5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974" t="10259" r="5518" b="10546"/>
          <a:stretch/>
        </p:blipFill>
        <p:spPr bwMode="auto">
          <a:xfrm>
            <a:off x="10322252" y="836762"/>
            <a:ext cx="963286" cy="652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Strategies-to-prevent-nutritional-deficiencies-in-bariatric-surgery-patients."/>
          <p:cNvPicPr>
            <a:picLocks noChangeAspect="1" noChangeArrowheads="1"/>
          </p:cNvPicPr>
          <p:nvPr/>
        </p:nvPicPr>
        <p:blipFill>
          <a:blip r:embed="rId2"/>
          <a:srcRect/>
          <a:stretch>
            <a:fillRect/>
          </a:stretch>
        </p:blipFill>
        <p:spPr bwMode="auto">
          <a:xfrm>
            <a:off x="1380526" y="836762"/>
            <a:ext cx="9391650" cy="5715000"/>
          </a:xfrm>
          <a:prstGeom prst="rect">
            <a:avLst/>
          </a:prstGeom>
          <a:noFill/>
        </p:spPr>
      </p:pic>
      <p:sp>
        <p:nvSpPr>
          <p:cNvPr id="3" name="Rettangolo 2"/>
          <p:cNvSpPr/>
          <p:nvPr/>
        </p:nvSpPr>
        <p:spPr>
          <a:xfrm>
            <a:off x="1302589" y="4520241"/>
            <a:ext cx="2044460" cy="185468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itolo 2"/>
          <p:cNvSpPr txBox="1">
            <a:spLocks/>
          </p:cNvSpPr>
          <p:nvPr/>
        </p:nvSpPr>
        <p:spPr>
          <a:xfrm>
            <a:off x="1227138" y="279400"/>
            <a:ext cx="10058400" cy="495300"/>
          </a:xfrm>
          <a:prstGeom prst="rect">
            <a:avLst/>
          </a:prstGeom>
        </p:spPr>
        <p:style>
          <a:lnRef idx="2">
            <a:schemeClr val="dk1"/>
          </a:lnRef>
          <a:fillRef idx="1">
            <a:schemeClr val="lt1"/>
          </a:fillRef>
          <a:effectRef idx="0">
            <a:schemeClr val="dk1"/>
          </a:effectRef>
          <a:fontRef idx="minor">
            <a:schemeClr val="dk1"/>
          </a:fontRef>
        </p:style>
        <p:txBody>
          <a:bodyPr anchor="b">
            <a:normAutofit/>
          </a:bodyPr>
          <a:lstStyle>
            <a:lvl1pPr algn="l" defTabSz="914400" rtl="0" eaLnBrk="1" latinLnBrk="0" hangingPunct="1">
              <a:lnSpc>
                <a:spcPct val="90000"/>
              </a:lnSpc>
              <a:spcBef>
                <a:spcPct val="0"/>
              </a:spcBef>
              <a:buNone/>
              <a:defRPr sz="4800" b="1"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it-IT" sz="2800" dirty="0" smtClean="0">
                <a:solidFill>
                  <a:schemeClr val="tx1"/>
                </a:solidFill>
              </a:rPr>
              <a:t>DEFICIT NUTRIZIONALI POST OAGB</a:t>
            </a:r>
            <a:endParaRPr lang="it-IT" sz="28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Line 269"/>
          <p:cNvSpPr>
            <a:spLocks noChangeShapeType="1"/>
          </p:cNvSpPr>
          <p:nvPr/>
        </p:nvSpPr>
        <p:spPr bwMode="auto">
          <a:xfrm>
            <a:off x="5378450" y="4783138"/>
            <a:ext cx="0" cy="0"/>
          </a:xfrm>
          <a:prstGeom prst="line">
            <a:avLst/>
          </a:prstGeom>
          <a:noFill/>
          <a:ln w="12700" cap="rnd">
            <a:solidFill>
              <a:srgbClr val="000000"/>
            </a:solidFill>
            <a:round/>
            <a:headEnd/>
            <a:tailEnd/>
          </a:ln>
        </p:spPr>
        <p:txBody>
          <a:bodyPr/>
          <a:lstStyle/>
          <a:p>
            <a:endParaRPr lang="it-IT"/>
          </a:p>
        </p:txBody>
      </p:sp>
      <p:graphicFrame>
        <p:nvGraphicFramePr>
          <p:cNvPr id="125221" name="Group 293"/>
          <p:cNvGraphicFramePr>
            <a:graphicFrameLocks noGrp="1"/>
          </p:cNvGraphicFramePr>
          <p:nvPr>
            <p:extLst>
              <p:ext uri="{D42A27DB-BD31-4B8C-83A1-F6EECF244321}">
                <p14:modId xmlns:p14="http://schemas.microsoft.com/office/powerpoint/2010/main" val="1667321174"/>
              </p:ext>
            </p:extLst>
          </p:nvPr>
        </p:nvGraphicFramePr>
        <p:xfrm>
          <a:off x="1164566" y="1017915"/>
          <a:ext cx="10170543" cy="5455800"/>
        </p:xfrm>
        <a:graphic>
          <a:graphicData uri="http://schemas.openxmlformats.org/drawingml/2006/table">
            <a:tbl>
              <a:tblPr>
                <a:tableStyleId>{5202B0CA-FC54-4496-8BCA-5EF66A818D29}</a:tableStyleId>
              </a:tblPr>
              <a:tblGrid>
                <a:gridCol w="1324804">
                  <a:extLst>
                    <a:ext uri="{9D8B030D-6E8A-4147-A177-3AD203B41FA5}"/>
                  </a:extLst>
                </a:gridCol>
                <a:gridCol w="8845739">
                  <a:extLst>
                    <a:ext uri="{9D8B030D-6E8A-4147-A177-3AD203B41FA5}"/>
                  </a:extLst>
                </a:gridCol>
              </a:tblGrid>
              <a:tr h="316787">
                <a:tc gridSpan="2">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omic Sans MS" panose="030F0702030302020204" pitchFamily="66" charset="0"/>
                        </a:defRPr>
                      </a:lvl1pPr>
                      <a:lvl2pPr marL="742950" indent="-285750">
                        <a:lnSpc>
                          <a:spcPct val="90000"/>
                        </a:lnSpc>
                        <a:spcBef>
                          <a:spcPts val="200"/>
                        </a:spcBef>
                        <a:spcAft>
                          <a:spcPts val="400"/>
                        </a:spcAft>
                        <a:buClr>
                          <a:schemeClr val="accent1"/>
                        </a:buClr>
                        <a:buFont typeface="Calibri" panose="020F0502020204030204" pitchFamily="34" charset="0"/>
                        <a:defRPr sz="2400">
                          <a:solidFill>
                            <a:srgbClr val="404040"/>
                          </a:solidFill>
                          <a:latin typeface="Comic Sans MS" panose="030F0702030302020204" pitchFamily="66"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ja-JP" sz="2000" b="1" u="none" strike="noStrike" cap="none" normalizeH="0" baseline="0" dirty="0" smtClean="0">
                          <a:ln>
                            <a:noFill/>
                          </a:ln>
                          <a:solidFill>
                            <a:srgbClr val="E98B0D"/>
                          </a:solidFill>
                          <a:effectLst/>
                          <a:latin typeface="+mn-lt"/>
                        </a:rPr>
                        <a:t>ORAL RECOMMENDED SUPPLEMENTATIONS</a:t>
                      </a:r>
                      <a:endParaRPr kumimoji="0" lang="it-IT" altLang="ja-JP" sz="2000" b="1" i="0" u="none" strike="noStrike" cap="none" normalizeH="0" baseline="0" dirty="0" smtClean="0">
                        <a:ln>
                          <a:noFill/>
                        </a:ln>
                        <a:solidFill>
                          <a:srgbClr val="E98B0D"/>
                        </a:solidFill>
                        <a:effectLst/>
                        <a:latin typeface="+mn-lt"/>
                        <a:ea typeface="MS PGothic" panose="020B0600070205080204" pitchFamily="34" charset="-128"/>
                        <a:cs typeface="Arial" panose="020B0604020202020204" pitchFamily="34" charset="0"/>
                      </a:endParaRPr>
                    </a:p>
                  </a:txBody>
                  <a:tcPr marT="45715" marB="4571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it-IT"/>
                    </a:p>
                  </a:txBody>
                  <a:tcPr/>
                </a:tc>
                <a:extLst>
                  <a:ext uri="{0D108BD9-81ED-4DB2-BD59-A6C34878D82A}"/>
                </a:extLst>
              </a:tr>
              <a:tr h="501585">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omic Sans MS" panose="030F0702030302020204" pitchFamily="66" charset="0"/>
                        </a:defRPr>
                      </a:lvl1pPr>
                      <a:lvl2pPr marL="742950" indent="-285750">
                        <a:lnSpc>
                          <a:spcPct val="90000"/>
                        </a:lnSpc>
                        <a:spcBef>
                          <a:spcPts val="200"/>
                        </a:spcBef>
                        <a:spcAft>
                          <a:spcPts val="400"/>
                        </a:spcAft>
                        <a:buClr>
                          <a:schemeClr val="accent1"/>
                        </a:buClr>
                        <a:buFont typeface="Calibri" panose="020F0502020204030204" pitchFamily="34" charset="0"/>
                        <a:defRPr sz="2400">
                          <a:solidFill>
                            <a:srgbClr val="404040"/>
                          </a:solidFill>
                          <a:latin typeface="Comic Sans MS" panose="030F0702030302020204" pitchFamily="66"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400" b="1" u="none" strike="noStrike" cap="none" normalizeH="0" baseline="0" dirty="0" err="1" smtClean="0">
                          <a:ln>
                            <a:noFill/>
                          </a:ln>
                          <a:solidFill>
                            <a:srgbClr val="003773"/>
                          </a:solidFill>
                          <a:effectLst/>
                          <a:latin typeface="+mn-lt"/>
                        </a:rPr>
                        <a:t>Vit</a:t>
                      </a:r>
                      <a:r>
                        <a:rPr kumimoji="0" lang="it-IT" altLang="it-IT" sz="1400" b="1" u="none" strike="noStrike" cap="none" normalizeH="0" baseline="0" dirty="0" smtClean="0">
                          <a:ln>
                            <a:noFill/>
                          </a:ln>
                          <a:solidFill>
                            <a:srgbClr val="003773"/>
                          </a:solidFill>
                          <a:effectLst/>
                          <a:latin typeface="+mn-lt"/>
                        </a:rPr>
                        <a:t> B1</a:t>
                      </a:r>
                      <a:endParaRPr kumimoji="0" lang="it-IT" altLang="it-IT" sz="1400" b="1" i="0" u="none" strike="noStrike" cap="none" normalizeH="0" baseline="0" dirty="0" smtClean="0">
                        <a:ln>
                          <a:noFill/>
                        </a:ln>
                        <a:solidFill>
                          <a:srgbClr val="003773"/>
                        </a:solidFill>
                        <a:effectLst/>
                        <a:latin typeface="+mn-lt"/>
                        <a:cs typeface="Arial" panose="020B0604020202020204" pitchFamily="34" charset="0"/>
                      </a:endParaRPr>
                    </a:p>
                  </a:txBody>
                  <a:tcPr marT="45715" marB="4571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omic Sans MS" panose="030F0702030302020204" pitchFamily="66" charset="0"/>
                        </a:defRPr>
                      </a:lvl1pPr>
                      <a:lvl2pPr marL="742950" indent="-285750">
                        <a:lnSpc>
                          <a:spcPct val="90000"/>
                        </a:lnSpc>
                        <a:spcBef>
                          <a:spcPts val="200"/>
                        </a:spcBef>
                        <a:spcAft>
                          <a:spcPts val="400"/>
                        </a:spcAft>
                        <a:buClr>
                          <a:schemeClr val="accent1"/>
                        </a:buClr>
                        <a:buFont typeface="Calibri" panose="020F0502020204030204" pitchFamily="34" charset="0"/>
                        <a:defRPr sz="2400">
                          <a:solidFill>
                            <a:srgbClr val="404040"/>
                          </a:solidFill>
                          <a:latin typeface="Comic Sans MS" panose="030F0702030302020204" pitchFamily="66"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1" u="none" strike="noStrike" cap="none" normalizeH="0" baseline="0" dirty="0" smtClean="0">
                          <a:ln>
                            <a:noFill/>
                          </a:ln>
                          <a:solidFill>
                            <a:schemeClr val="tx1"/>
                          </a:solidFill>
                          <a:effectLst/>
                          <a:latin typeface="+mn-lt"/>
                        </a:rPr>
                        <a:t>≥ 12mg/</a:t>
                      </a:r>
                      <a:r>
                        <a:rPr kumimoji="0" lang="it-IT" altLang="it-IT" sz="1400" b="1" u="none" strike="noStrike" cap="none" normalizeH="0" baseline="0" dirty="0" err="1" smtClean="0">
                          <a:ln>
                            <a:noFill/>
                          </a:ln>
                          <a:solidFill>
                            <a:schemeClr val="tx1"/>
                          </a:solidFill>
                          <a:effectLst/>
                          <a:latin typeface="+mn-lt"/>
                        </a:rPr>
                        <a:t>die</a:t>
                      </a:r>
                      <a:endParaRPr kumimoji="0" lang="it-IT" altLang="it-IT" sz="1400" b="1"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u="none" strike="noStrike" cap="none" normalizeH="0" baseline="0" dirty="0" smtClean="0">
                          <a:ln>
                            <a:noFill/>
                          </a:ln>
                          <a:solidFill>
                            <a:schemeClr val="tx1"/>
                          </a:solidFill>
                          <a:effectLst/>
                          <a:latin typeface="+mn-lt"/>
                        </a:rPr>
                        <a:t>50-100 mg/die se il paziente presenta vomito o diarrea</a:t>
                      </a:r>
                      <a:endParaRPr kumimoji="0" lang="it-IT" altLang="it-IT" sz="1400" b="0" i="0" u="none" strike="noStrike" cap="none" normalizeH="0" baseline="0" dirty="0" smtClean="0">
                        <a:ln>
                          <a:noFill/>
                        </a:ln>
                        <a:solidFill>
                          <a:schemeClr val="tx1"/>
                        </a:solidFill>
                        <a:effectLst/>
                        <a:latin typeface="+mn-lt"/>
                        <a:cs typeface="Arial" panose="020B0604020202020204" pitchFamily="34" charset="0"/>
                      </a:endParaRPr>
                    </a:p>
                  </a:txBody>
                  <a:tcPr marT="45715" marB="4571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extLst>
              </a:tr>
              <a:tr h="501585">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omic Sans MS" panose="030F0702030302020204" pitchFamily="66" charset="0"/>
                        </a:defRPr>
                      </a:lvl1pPr>
                      <a:lvl2pPr marL="742950" indent="-285750">
                        <a:lnSpc>
                          <a:spcPct val="90000"/>
                        </a:lnSpc>
                        <a:spcBef>
                          <a:spcPts val="200"/>
                        </a:spcBef>
                        <a:spcAft>
                          <a:spcPts val="400"/>
                        </a:spcAft>
                        <a:buClr>
                          <a:schemeClr val="accent1"/>
                        </a:buClr>
                        <a:buFont typeface="Calibri" panose="020F0502020204030204" pitchFamily="34" charset="0"/>
                        <a:defRPr sz="2400">
                          <a:solidFill>
                            <a:srgbClr val="404040"/>
                          </a:solidFill>
                          <a:latin typeface="Comic Sans MS" panose="030F0702030302020204" pitchFamily="66"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400" b="1" u="none" strike="noStrike" cap="none" normalizeH="0" baseline="0" dirty="0" err="1" smtClean="0">
                          <a:ln>
                            <a:noFill/>
                          </a:ln>
                          <a:solidFill>
                            <a:srgbClr val="003773"/>
                          </a:solidFill>
                          <a:effectLst/>
                          <a:latin typeface="+mn-lt"/>
                        </a:rPr>
                        <a:t>Vit</a:t>
                      </a:r>
                      <a:r>
                        <a:rPr kumimoji="0" lang="it-IT" altLang="it-IT" sz="1400" b="1" u="none" strike="noStrike" cap="none" normalizeH="0" baseline="0" dirty="0" smtClean="0">
                          <a:ln>
                            <a:noFill/>
                          </a:ln>
                          <a:solidFill>
                            <a:srgbClr val="003773"/>
                          </a:solidFill>
                          <a:effectLst/>
                          <a:latin typeface="+mn-lt"/>
                        </a:rPr>
                        <a:t> B12</a:t>
                      </a:r>
                      <a:endParaRPr kumimoji="0" lang="it-IT" altLang="it-IT" sz="1400" b="1" i="0" u="none" strike="noStrike" cap="none" normalizeH="0" baseline="0" dirty="0" smtClean="0">
                        <a:ln>
                          <a:noFill/>
                        </a:ln>
                        <a:solidFill>
                          <a:srgbClr val="003773"/>
                        </a:solidFill>
                        <a:effectLst/>
                        <a:latin typeface="+mn-lt"/>
                        <a:cs typeface="Arial" panose="020B0604020202020204" pitchFamily="34" charset="0"/>
                      </a:endParaRPr>
                    </a:p>
                  </a:txBody>
                  <a:tcPr marT="45715" marB="4571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omic Sans MS" panose="030F0702030302020204" pitchFamily="66" charset="0"/>
                        </a:defRPr>
                      </a:lvl1pPr>
                      <a:lvl2pPr marL="742950" indent="-285750">
                        <a:lnSpc>
                          <a:spcPct val="90000"/>
                        </a:lnSpc>
                        <a:spcBef>
                          <a:spcPts val="200"/>
                        </a:spcBef>
                        <a:spcAft>
                          <a:spcPts val="400"/>
                        </a:spcAft>
                        <a:buClr>
                          <a:schemeClr val="accent1"/>
                        </a:buClr>
                        <a:buFont typeface="Calibri" panose="020F0502020204030204" pitchFamily="34" charset="0"/>
                        <a:defRPr sz="2400">
                          <a:solidFill>
                            <a:srgbClr val="404040"/>
                          </a:solidFill>
                          <a:latin typeface="Comic Sans MS" panose="030F0702030302020204" pitchFamily="66"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1" u="none" strike="noStrike" cap="none" normalizeH="0" baseline="0" dirty="0" smtClean="0">
                          <a:ln>
                            <a:noFill/>
                          </a:ln>
                          <a:solidFill>
                            <a:schemeClr val="tx1"/>
                          </a:solidFill>
                          <a:effectLst/>
                          <a:latin typeface="+mn-lt"/>
                        </a:rPr>
                        <a:t>350-1000µg/</a:t>
                      </a:r>
                      <a:r>
                        <a:rPr kumimoji="0" lang="it-IT" altLang="it-IT" sz="1400" b="1" u="none" strike="noStrike" cap="none" normalizeH="0" baseline="0" dirty="0" err="1" smtClean="0">
                          <a:ln>
                            <a:noFill/>
                          </a:ln>
                          <a:solidFill>
                            <a:schemeClr val="tx1"/>
                          </a:solidFill>
                          <a:effectLst/>
                          <a:latin typeface="+mn-lt"/>
                        </a:rPr>
                        <a:t>die</a:t>
                      </a:r>
                      <a:r>
                        <a:rPr kumimoji="0" lang="it-IT" altLang="it-IT" sz="1400" u="none" strike="noStrike" cap="none" normalizeH="0" baseline="0" dirty="0" smtClean="0">
                          <a:ln>
                            <a:noFill/>
                          </a:ln>
                          <a:solidFill>
                            <a:schemeClr val="tx1"/>
                          </a:solidFill>
                          <a:effectLst/>
                          <a:latin typeface="+mn-lt"/>
                        </a:rPr>
                        <a:t> con somministrazione orale, sublinguale, nasale o sottoforma liquida</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ja-JP" sz="1400" u="none" strike="noStrike" cap="none" normalizeH="0" baseline="0" dirty="0" smtClean="0">
                          <a:ln>
                            <a:noFill/>
                          </a:ln>
                          <a:solidFill>
                            <a:schemeClr val="tx1"/>
                          </a:solidFill>
                          <a:effectLst/>
                          <a:latin typeface="+mn-lt"/>
                        </a:rPr>
                        <a:t>1000 µg/mese somministrazione intramuscolare (IM)</a:t>
                      </a:r>
                      <a:endParaRPr kumimoji="0" lang="it-IT" altLang="ja-JP" sz="1400" b="0" i="0" u="none" strike="noStrike" cap="none" normalizeH="0" baseline="0" dirty="0" smtClean="0">
                        <a:ln>
                          <a:noFill/>
                        </a:ln>
                        <a:solidFill>
                          <a:schemeClr val="tx1"/>
                        </a:solidFill>
                        <a:effectLst/>
                        <a:latin typeface="+mn-lt"/>
                        <a:ea typeface="MS PGothic" panose="020B0600070205080204" pitchFamily="34" charset="-128"/>
                        <a:cs typeface="Arial" panose="020B0604020202020204" pitchFamily="34" charset="0"/>
                      </a:endParaRPr>
                    </a:p>
                  </a:txBody>
                  <a:tcPr marT="45715" marB="4571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extLst>
              </a:tr>
              <a:tr h="501585">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omic Sans MS" panose="030F0702030302020204" pitchFamily="66" charset="0"/>
                        </a:defRPr>
                      </a:lvl1pPr>
                      <a:lvl2pPr marL="742950" indent="-285750">
                        <a:lnSpc>
                          <a:spcPct val="90000"/>
                        </a:lnSpc>
                        <a:spcBef>
                          <a:spcPts val="200"/>
                        </a:spcBef>
                        <a:spcAft>
                          <a:spcPts val="400"/>
                        </a:spcAft>
                        <a:buClr>
                          <a:schemeClr val="accent1"/>
                        </a:buClr>
                        <a:buFont typeface="Calibri" panose="020F0502020204030204" pitchFamily="34" charset="0"/>
                        <a:defRPr sz="2400">
                          <a:solidFill>
                            <a:srgbClr val="404040"/>
                          </a:solidFill>
                          <a:latin typeface="Comic Sans MS" panose="030F0702030302020204" pitchFamily="66"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400" b="1" u="none" strike="noStrike" cap="none" normalizeH="0" baseline="0" dirty="0" err="1" smtClean="0">
                          <a:ln>
                            <a:noFill/>
                          </a:ln>
                          <a:solidFill>
                            <a:srgbClr val="003773"/>
                          </a:solidFill>
                          <a:effectLst/>
                          <a:latin typeface="+mn-lt"/>
                        </a:rPr>
                        <a:t>Folati</a:t>
                      </a:r>
                      <a:endParaRPr kumimoji="0" lang="it-IT" altLang="it-IT" sz="1400" b="1" i="0" u="none" strike="noStrike" cap="none" normalizeH="0" baseline="0" dirty="0" smtClean="0">
                        <a:ln>
                          <a:noFill/>
                        </a:ln>
                        <a:solidFill>
                          <a:srgbClr val="003773"/>
                        </a:solidFill>
                        <a:effectLst/>
                        <a:latin typeface="+mn-lt"/>
                        <a:cs typeface="Arial" panose="020B0604020202020204" pitchFamily="34" charset="0"/>
                      </a:endParaRPr>
                    </a:p>
                  </a:txBody>
                  <a:tcPr marT="45715" marB="4571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omic Sans MS" panose="030F0702030302020204" pitchFamily="66" charset="0"/>
                        </a:defRPr>
                      </a:lvl1pPr>
                      <a:lvl2pPr marL="742950" indent="-285750">
                        <a:lnSpc>
                          <a:spcPct val="90000"/>
                        </a:lnSpc>
                        <a:spcBef>
                          <a:spcPts val="200"/>
                        </a:spcBef>
                        <a:spcAft>
                          <a:spcPts val="400"/>
                        </a:spcAft>
                        <a:buClr>
                          <a:schemeClr val="accent1"/>
                        </a:buClr>
                        <a:buFont typeface="Calibri" panose="020F0502020204030204" pitchFamily="34" charset="0"/>
                        <a:defRPr sz="2400">
                          <a:solidFill>
                            <a:srgbClr val="404040"/>
                          </a:solidFill>
                          <a:latin typeface="Comic Sans MS" panose="030F0702030302020204" pitchFamily="66"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1" u="none" strike="noStrike" cap="none" normalizeH="0" baseline="0" dirty="0" smtClean="0">
                          <a:ln>
                            <a:noFill/>
                          </a:ln>
                          <a:solidFill>
                            <a:schemeClr val="tx1"/>
                          </a:solidFill>
                          <a:effectLst/>
                          <a:latin typeface="+mn-lt"/>
                        </a:rPr>
                        <a:t>400-800 µg/die </a:t>
                      </a:r>
                      <a:r>
                        <a:rPr kumimoji="0" lang="it-IT" altLang="it-IT" sz="1400" u="none" strike="noStrike" cap="none" normalizeH="0" baseline="0" dirty="0" smtClean="0">
                          <a:ln>
                            <a:noFill/>
                          </a:ln>
                          <a:solidFill>
                            <a:schemeClr val="tx1"/>
                          </a:solidFill>
                          <a:effectLst/>
                          <a:latin typeface="+mn-lt"/>
                        </a:rPr>
                        <a:t>somministrazione orale</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u="none" strike="noStrike" cap="none" normalizeH="0" baseline="0" dirty="0" smtClean="0">
                          <a:ln>
                            <a:noFill/>
                          </a:ln>
                          <a:solidFill>
                            <a:schemeClr val="tx1"/>
                          </a:solidFill>
                          <a:effectLst/>
                          <a:latin typeface="+mn-lt"/>
                        </a:rPr>
                        <a:t>800-1000 µg/die nelle donne in età fertile</a:t>
                      </a:r>
                      <a:endParaRPr kumimoji="0" lang="it-IT" altLang="it-IT" sz="1400" b="0" i="0" u="none" strike="noStrike" cap="none" normalizeH="0" baseline="0" dirty="0" smtClean="0">
                        <a:ln>
                          <a:noFill/>
                        </a:ln>
                        <a:solidFill>
                          <a:schemeClr val="tx1"/>
                        </a:solidFill>
                        <a:effectLst/>
                        <a:latin typeface="+mn-lt"/>
                        <a:cs typeface="Arial" panose="020B0604020202020204" pitchFamily="34" charset="0"/>
                      </a:endParaRPr>
                    </a:p>
                  </a:txBody>
                  <a:tcPr marT="45715" marB="4571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extLst>
              </a:tr>
              <a:tr h="501585">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omic Sans MS" panose="030F0702030302020204" pitchFamily="66" charset="0"/>
                        </a:defRPr>
                      </a:lvl1pPr>
                      <a:lvl2pPr marL="742950" indent="-285750">
                        <a:lnSpc>
                          <a:spcPct val="90000"/>
                        </a:lnSpc>
                        <a:spcBef>
                          <a:spcPts val="200"/>
                        </a:spcBef>
                        <a:spcAft>
                          <a:spcPts val="400"/>
                        </a:spcAft>
                        <a:buClr>
                          <a:schemeClr val="accent1"/>
                        </a:buClr>
                        <a:buFont typeface="Calibri" panose="020F0502020204030204" pitchFamily="34" charset="0"/>
                        <a:defRPr sz="2400">
                          <a:solidFill>
                            <a:srgbClr val="404040"/>
                          </a:solidFill>
                          <a:latin typeface="Comic Sans MS" panose="030F0702030302020204" pitchFamily="66"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400" b="1" u="none" strike="noStrike" cap="none" normalizeH="0" baseline="0" dirty="0" smtClean="0">
                          <a:ln>
                            <a:noFill/>
                          </a:ln>
                          <a:solidFill>
                            <a:srgbClr val="003773"/>
                          </a:solidFill>
                          <a:effectLst/>
                          <a:latin typeface="+mn-lt"/>
                        </a:rPr>
                        <a:t>Calcio</a:t>
                      </a:r>
                      <a:endParaRPr kumimoji="0" lang="it-IT" altLang="it-IT" sz="1400" b="1" i="0" u="none" strike="noStrike" cap="none" normalizeH="0" baseline="0" dirty="0" smtClean="0">
                        <a:ln>
                          <a:noFill/>
                        </a:ln>
                        <a:solidFill>
                          <a:srgbClr val="003773"/>
                        </a:solidFill>
                        <a:effectLst/>
                        <a:latin typeface="+mn-lt"/>
                        <a:cs typeface="Arial" panose="020B0604020202020204" pitchFamily="34" charset="0"/>
                      </a:endParaRPr>
                    </a:p>
                  </a:txBody>
                  <a:tcPr marT="45715" marB="4571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omic Sans MS" panose="030F0702030302020204" pitchFamily="66" charset="0"/>
                        </a:defRPr>
                      </a:lvl1pPr>
                      <a:lvl2pPr marL="742950" indent="-285750">
                        <a:lnSpc>
                          <a:spcPct val="90000"/>
                        </a:lnSpc>
                        <a:spcBef>
                          <a:spcPts val="200"/>
                        </a:spcBef>
                        <a:spcAft>
                          <a:spcPts val="400"/>
                        </a:spcAft>
                        <a:buClr>
                          <a:schemeClr val="accent1"/>
                        </a:buClr>
                        <a:buFont typeface="Calibri" panose="020F0502020204030204" pitchFamily="34" charset="0"/>
                        <a:defRPr sz="2400">
                          <a:solidFill>
                            <a:srgbClr val="404040"/>
                          </a:solidFill>
                          <a:latin typeface="Comic Sans MS" panose="030F0702030302020204" pitchFamily="66"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1" u="none" strike="noStrike" cap="none" normalizeH="0" baseline="0" dirty="0" smtClean="0">
                          <a:ln>
                            <a:noFill/>
                          </a:ln>
                          <a:solidFill>
                            <a:schemeClr val="tx1"/>
                          </a:solidFill>
                          <a:effectLst/>
                          <a:latin typeface="+mn-lt"/>
                        </a:rPr>
                        <a:t>1500-2400 mg/die </a:t>
                      </a:r>
                      <a:r>
                        <a:rPr kumimoji="0" lang="it-IT" altLang="it-IT" sz="1400" u="none" strike="noStrike" cap="none" normalizeH="0" baseline="0" dirty="0" smtClean="0">
                          <a:ln>
                            <a:noFill/>
                          </a:ln>
                          <a:solidFill>
                            <a:schemeClr val="tx1"/>
                          </a:solidFill>
                          <a:effectLst/>
                          <a:latin typeface="+mn-lt"/>
                        </a:rPr>
                        <a:t>calcio citrato possibilmente in dosi suddivise</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u="none" strike="noStrike" cap="none" normalizeH="0" baseline="0" dirty="0" smtClean="0">
                          <a:ln>
                            <a:noFill/>
                          </a:ln>
                          <a:solidFill>
                            <a:schemeClr val="tx1"/>
                          </a:solidFill>
                          <a:effectLst/>
                          <a:latin typeface="+mn-lt"/>
                        </a:rPr>
                        <a:t>Se calcio carbonato assumere ai pasti</a:t>
                      </a:r>
                      <a:endParaRPr kumimoji="0" lang="it-IT" altLang="it-IT" sz="1400" b="0" i="0" u="none" strike="noStrike" cap="none" normalizeH="0" baseline="0" dirty="0" smtClean="0">
                        <a:ln>
                          <a:noFill/>
                        </a:ln>
                        <a:solidFill>
                          <a:schemeClr val="tx1"/>
                        </a:solidFill>
                        <a:effectLst/>
                        <a:latin typeface="+mn-lt"/>
                        <a:cs typeface="Arial" panose="020B0604020202020204" pitchFamily="34" charset="0"/>
                      </a:endParaRPr>
                    </a:p>
                  </a:txBody>
                  <a:tcPr marT="45715" marB="4571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extLst>
              </a:tr>
              <a:tr h="712783">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omic Sans MS" panose="030F0702030302020204" pitchFamily="66" charset="0"/>
                        </a:defRPr>
                      </a:lvl1pPr>
                      <a:lvl2pPr marL="742950" indent="-285750">
                        <a:lnSpc>
                          <a:spcPct val="90000"/>
                        </a:lnSpc>
                        <a:spcBef>
                          <a:spcPts val="200"/>
                        </a:spcBef>
                        <a:spcAft>
                          <a:spcPts val="400"/>
                        </a:spcAft>
                        <a:buClr>
                          <a:schemeClr val="accent1"/>
                        </a:buClr>
                        <a:buFont typeface="Calibri" panose="020F0502020204030204" pitchFamily="34" charset="0"/>
                        <a:defRPr sz="2400">
                          <a:solidFill>
                            <a:srgbClr val="404040"/>
                          </a:solidFill>
                          <a:latin typeface="Comic Sans MS" panose="030F0702030302020204" pitchFamily="66"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400" b="1" u="none" strike="noStrike" cap="none" normalizeH="0" baseline="0" dirty="0" smtClean="0">
                          <a:ln>
                            <a:noFill/>
                          </a:ln>
                          <a:solidFill>
                            <a:srgbClr val="003773"/>
                          </a:solidFill>
                          <a:effectLst/>
                          <a:latin typeface="+mn-lt"/>
                        </a:rPr>
                        <a:t>Ferro</a:t>
                      </a:r>
                      <a:endParaRPr kumimoji="0" lang="it-IT" altLang="it-IT" sz="1400" b="1" i="0" u="none" strike="noStrike" cap="none" normalizeH="0" baseline="0" dirty="0" smtClean="0">
                        <a:ln>
                          <a:noFill/>
                        </a:ln>
                        <a:solidFill>
                          <a:srgbClr val="003773"/>
                        </a:solidFill>
                        <a:effectLst/>
                        <a:latin typeface="+mn-lt"/>
                        <a:cs typeface="Arial" panose="020B0604020202020204" pitchFamily="34" charset="0"/>
                      </a:endParaRPr>
                    </a:p>
                  </a:txBody>
                  <a:tcPr marT="45715" marB="4571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omic Sans MS" panose="030F0702030302020204" pitchFamily="66" charset="0"/>
                        </a:defRPr>
                      </a:lvl1pPr>
                      <a:lvl2pPr marL="742950" indent="-285750">
                        <a:lnSpc>
                          <a:spcPct val="90000"/>
                        </a:lnSpc>
                        <a:spcBef>
                          <a:spcPts val="200"/>
                        </a:spcBef>
                        <a:spcAft>
                          <a:spcPts val="400"/>
                        </a:spcAft>
                        <a:buClr>
                          <a:schemeClr val="accent1"/>
                        </a:buClr>
                        <a:buFont typeface="Calibri" panose="020F0502020204030204" pitchFamily="34" charset="0"/>
                        <a:defRPr sz="2400">
                          <a:solidFill>
                            <a:srgbClr val="404040"/>
                          </a:solidFill>
                          <a:latin typeface="Comic Sans MS" panose="030F0702030302020204" pitchFamily="66"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1" u="none" strike="noStrike" cap="none" normalizeH="0" baseline="0" dirty="0" smtClean="0">
                          <a:ln>
                            <a:noFill/>
                          </a:ln>
                          <a:solidFill>
                            <a:schemeClr val="tx1"/>
                          </a:solidFill>
                          <a:effectLst/>
                          <a:latin typeface="+mn-lt"/>
                        </a:rPr>
                        <a:t>≥ 18 mg/die</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ja-JP" sz="1400" u="none" strike="noStrike" cap="none" normalizeH="0" baseline="0" dirty="0" smtClean="0">
                          <a:ln>
                            <a:noFill/>
                          </a:ln>
                          <a:solidFill>
                            <a:schemeClr val="tx1"/>
                          </a:solidFill>
                          <a:effectLst/>
                          <a:latin typeface="+mn-lt"/>
                        </a:rPr>
                        <a:t>Almeno 45-60 mg/die nelle donne fertili e nei pazienti con storia di anemia</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ja-JP" sz="1400" u="none" strike="noStrike" cap="none" normalizeH="0" baseline="0" dirty="0" smtClean="0">
                          <a:ln>
                            <a:noFill/>
                          </a:ln>
                          <a:solidFill>
                            <a:schemeClr val="tx1"/>
                          </a:solidFill>
                          <a:effectLst/>
                          <a:latin typeface="+mn-lt"/>
                        </a:rPr>
                        <a:t>Assunto lontano dal calcio, PPI e </a:t>
                      </a:r>
                      <a:r>
                        <a:rPr kumimoji="0" lang="it-IT" altLang="ja-JP" sz="1400" u="none" strike="noStrike" cap="none" normalizeH="0" baseline="0" dirty="0" err="1" smtClean="0">
                          <a:ln>
                            <a:noFill/>
                          </a:ln>
                          <a:solidFill>
                            <a:schemeClr val="tx1"/>
                          </a:solidFill>
                          <a:effectLst/>
                          <a:latin typeface="+mn-lt"/>
                        </a:rPr>
                        <a:t>fitati</a:t>
                      </a:r>
                      <a:r>
                        <a:rPr kumimoji="0" lang="it-IT" altLang="ja-JP" sz="1400" u="none" strike="noStrike" cap="none" normalizeH="0" baseline="0" dirty="0" smtClean="0">
                          <a:ln>
                            <a:noFill/>
                          </a:ln>
                          <a:solidFill>
                            <a:schemeClr val="tx1"/>
                          </a:solidFill>
                          <a:effectLst/>
                          <a:latin typeface="+mn-lt"/>
                        </a:rPr>
                        <a:t> e polifenoli</a:t>
                      </a:r>
                      <a:endParaRPr kumimoji="0" lang="it-IT" altLang="ja-JP" sz="1400" b="0" i="0" u="none" strike="noStrike" cap="none" normalizeH="0" baseline="0" dirty="0" smtClean="0">
                        <a:ln>
                          <a:noFill/>
                        </a:ln>
                        <a:solidFill>
                          <a:schemeClr val="tx1"/>
                        </a:solidFill>
                        <a:effectLst/>
                        <a:latin typeface="+mn-lt"/>
                        <a:ea typeface="MS PGothic" panose="020B0600070205080204" pitchFamily="34" charset="-128"/>
                        <a:cs typeface="Arial" panose="020B0604020202020204" pitchFamily="34" charset="0"/>
                      </a:endParaRPr>
                    </a:p>
                  </a:txBody>
                  <a:tcPr marT="45715" marB="4571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01585">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omic Sans MS" panose="030F0702030302020204" pitchFamily="66" charset="0"/>
                        </a:defRPr>
                      </a:lvl1pPr>
                      <a:lvl2pPr marL="742950" indent="-285750">
                        <a:lnSpc>
                          <a:spcPct val="90000"/>
                        </a:lnSpc>
                        <a:spcBef>
                          <a:spcPts val="200"/>
                        </a:spcBef>
                        <a:spcAft>
                          <a:spcPts val="400"/>
                        </a:spcAft>
                        <a:buClr>
                          <a:schemeClr val="accent1"/>
                        </a:buClr>
                        <a:buFont typeface="Calibri" panose="020F0502020204030204" pitchFamily="34" charset="0"/>
                        <a:defRPr sz="2400">
                          <a:solidFill>
                            <a:srgbClr val="404040"/>
                          </a:solidFill>
                          <a:latin typeface="Comic Sans MS" panose="030F0702030302020204" pitchFamily="66"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400" b="1" u="none" strike="noStrike" cap="none" normalizeH="0" baseline="0" dirty="0" err="1" smtClean="0">
                          <a:ln>
                            <a:noFill/>
                          </a:ln>
                          <a:solidFill>
                            <a:srgbClr val="003773"/>
                          </a:solidFill>
                          <a:effectLst/>
                          <a:latin typeface="+mn-lt"/>
                        </a:rPr>
                        <a:t>Vit</a:t>
                      </a:r>
                      <a:r>
                        <a:rPr kumimoji="0" lang="it-IT" altLang="it-IT" sz="1400" b="1" u="none" strike="noStrike" cap="none" normalizeH="0" baseline="0" dirty="0" smtClean="0">
                          <a:ln>
                            <a:noFill/>
                          </a:ln>
                          <a:solidFill>
                            <a:srgbClr val="003773"/>
                          </a:solidFill>
                          <a:effectLst/>
                          <a:latin typeface="+mn-lt"/>
                        </a:rPr>
                        <a:t> A</a:t>
                      </a:r>
                      <a:endParaRPr kumimoji="0" lang="it-IT" altLang="it-IT" sz="1400" b="1" i="0" u="none" strike="noStrike" cap="none" normalizeH="0" baseline="0" dirty="0" smtClean="0">
                        <a:ln>
                          <a:noFill/>
                        </a:ln>
                        <a:solidFill>
                          <a:srgbClr val="003773"/>
                        </a:solidFill>
                        <a:effectLst/>
                        <a:latin typeface="+mn-lt"/>
                        <a:cs typeface="Arial" panose="020B0604020202020204" pitchFamily="34" charset="0"/>
                      </a:endParaRPr>
                    </a:p>
                  </a:txBody>
                  <a:tcPr marT="45715" marB="4571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omic Sans MS" panose="030F0702030302020204" pitchFamily="66" charset="0"/>
                        </a:defRPr>
                      </a:lvl1pPr>
                      <a:lvl2pPr marL="742950" indent="-285750">
                        <a:lnSpc>
                          <a:spcPct val="90000"/>
                        </a:lnSpc>
                        <a:spcBef>
                          <a:spcPts val="200"/>
                        </a:spcBef>
                        <a:spcAft>
                          <a:spcPts val="400"/>
                        </a:spcAft>
                        <a:buClr>
                          <a:schemeClr val="accent1"/>
                        </a:buClr>
                        <a:buFont typeface="Calibri" panose="020F0502020204030204" pitchFamily="34" charset="0"/>
                        <a:defRPr sz="2400">
                          <a:solidFill>
                            <a:srgbClr val="404040"/>
                          </a:solidFill>
                          <a:latin typeface="Comic Sans MS" panose="030F0702030302020204" pitchFamily="66"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1" u="none" strike="noStrike" cap="none" normalizeH="0" baseline="0" dirty="0" smtClean="0">
                          <a:ln>
                            <a:noFill/>
                          </a:ln>
                          <a:solidFill>
                            <a:schemeClr val="tx1"/>
                          </a:solidFill>
                          <a:effectLst/>
                          <a:latin typeface="+mn-lt"/>
                        </a:rPr>
                        <a:t>5.000-10.000 UI/</a:t>
                      </a:r>
                      <a:r>
                        <a:rPr kumimoji="0" lang="it-IT" altLang="it-IT" sz="1400" b="1" u="none" strike="noStrike" cap="none" normalizeH="0" baseline="0" dirty="0" err="1" smtClean="0">
                          <a:ln>
                            <a:noFill/>
                          </a:ln>
                          <a:solidFill>
                            <a:schemeClr val="tx1"/>
                          </a:solidFill>
                          <a:effectLst/>
                          <a:latin typeface="+mn-lt"/>
                        </a:rPr>
                        <a:t>die</a:t>
                      </a:r>
                      <a:endParaRPr kumimoji="0" lang="it-IT" altLang="it-IT" sz="1400" b="1"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u="none" strike="noStrike" cap="none" normalizeH="0" baseline="0" dirty="0" smtClean="0">
                          <a:ln>
                            <a:noFill/>
                          </a:ln>
                          <a:solidFill>
                            <a:schemeClr val="tx1"/>
                          </a:solidFill>
                          <a:effectLst/>
                          <a:latin typeface="+mn-lt"/>
                        </a:rPr>
                        <a:t>Attenzione alla gravidanza post </a:t>
                      </a:r>
                      <a:r>
                        <a:rPr kumimoji="0" lang="it-IT" altLang="it-IT" sz="1400" u="none" strike="noStrike" cap="none" normalizeH="0" baseline="0" dirty="0" err="1" smtClean="0">
                          <a:ln>
                            <a:noFill/>
                          </a:ln>
                          <a:solidFill>
                            <a:schemeClr val="tx1"/>
                          </a:solidFill>
                          <a:effectLst/>
                          <a:latin typeface="+mn-lt"/>
                        </a:rPr>
                        <a:t>bariatrica</a:t>
                      </a:r>
                      <a:endParaRPr kumimoji="0" lang="it-IT" altLang="it-IT" sz="1400" b="0" i="0" u="none" strike="noStrike" cap="none" normalizeH="0" baseline="0" dirty="0" smtClean="0">
                        <a:ln>
                          <a:noFill/>
                        </a:ln>
                        <a:solidFill>
                          <a:schemeClr val="tx1"/>
                        </a:solidFill>
                        <a:effectLst/>
                        <a:latin typeface="+mn-lt"/>
                        <a:cs typeface="Arial" panose="020B0604020202020204" pitchFamily="34" charset="0"/>
                      </a:endParaRPr>
                    </a:p>
                  </a:txBody>
                  <a:tcPr marT="45715" marB="4571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extLst>
              </a:tr>
              <a:tr h="290388">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omic Sans MS" panose="030F0702030302020204" pitchFamily="66" charset="0"/>
                        </a:defRPr>
                      </a:lvl1pPr>
                      <a:lvl2pPr marL="742950" indent="-285750">
                        <a:lnSpc>
                          <a:spcPct val="90000"/>
                        </a:lnSpc>
                        <a:spcBef>
                          <a:spcPts val="200"/>
                        </a:spcBef>
                        <a:spcAft>
                          <a:spcPts val="400"/>
                        </a:spcAft>
                        <a:buClr>
                          <a:schemeClr val="accent1"/>
                        </a:buClr>
                        <a:buFont typeface="Calibri" panose="020F0502020204030204" pitchFamily="34" charset="0"/>
                        <a:defRPr sz="2400">
                          <a:solidFill>
                            <a:srgbClr val="404040"/>
                          </a:solidFill>
                          <a:latin typeface="Comic Sans MS" panose="030F0702030302020204" pitchFamily="66"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400" b="1" u="none" strike="noStrike" cap="none" normalizeH="0" baseline="0" dirty="0" err="1" smtClean="0">
                          <a:ln>
                            <a:noFill/>
                          </a:ln>
                          <a:solidFill>
                            <a:srgbClr val="003773"/>
                          </a:solidFill>
                          <a:effectLst/>
                          <a:latin typeface="+mn-lt"/>
                        </a:rPr>
                        <a:t>Vit</a:t>
                      </a:r>
                      <a:r>
                        <a:rPr kumimoji="0" lang="it-IT" altLang="it-IT" sz="1400" b="1" u="none" strike="noStrike" cap="none" normalizeH="0" baseline="0" dirty="0" smtClean="0">
                          <a:ln>
                            <a:noFill/>
                          </a:ln>
                          <a:solidFill>
                            <a:srgbClr val="003773"/>
                          </a:solidFill>
                          <a:effectLst/>
                          <a:latin typeface="+mn-lt"/>
                        </a:rPr>
                        <a:t> D</a:t>
                      </a:r>
                      <a:endParaRPr kumimoji="0" lang="it-IT" altLang="it-IT" sz="1400" b="1" i="0" u="none" strike="noStrike" cap="none" normalizeH="0" baseline="0" dirty="0" smtClean="0">
                        <a:ln>
                          <a:noFill/>
                        </a:ln>
                        <a:solidFill>
                          <a:srgbClr val="003773"/>
                        </a:solidFill>
                        <a:effectLst/>
                        <a:latin typeface="+mn-lt"/>
                        <a:cs typeface="Arial" panose="020B0604020202020204" pitchFamily="34" charset="0"/>
                      </a:endParaRPr>
                    </a:p>
                  </a:txBody>
                  <a:tcPr marT="45715" marB="4571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omic Sans MS" panose="030F0702030302020204" pitchFamily="66" charset="0"/>
                        </a:defRPr>
                      </a:lvl1pPr>
                      <a:lvl2pPr marL="742950" indent="-285750">
                        <a:lnSpc>
                          <a:spcPct val="90000"/>
                        </a:lnSpc>
                        <a:spcBef>
                          <a:spcPts val="200"/>
                        </a:spcBef>
                        <a:spcAft>
                          <a:spcPts val="400"/>
                        </a:spcAft>
                        <a:buClr>
                          <a:schemeClr val="accent1"/>
                        </a:buClr>
                        <a:buFont typeface="Calibri" panose="020F0502020204030204" pitchFamily="34" charset="0"/>
                        <a:defRPr sz="2400">
                          <a:solidFill>
                            <a:srgbClr val="404040"/>
                          </a:solidFill>
                          <a:latin typeface="Comic Sans MS" panose="030F0702030302020204" pitchFamily="66"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ja-JP" sz="1400" b="1" u="none" strike="noStrike" cap="none" normalizeH="0" baseline="0" dirty="0" err="1" smtClean="0">
                          <a:ln>
                            <a:noFill/>
                          </a:ln>
                          <a:solidFill>
                            <a:schemeClr val="tx1"/>
                          </a:solidFill>
                          <a:effectLst/>
                          <a:latin typeface="+mn-lt"/>
                        </a:rPr>
                        <a:t>Vit</a:t>
                      </a:r>
                      <a:r>
                        <a:rPr kumimoji="0" lang="it-IT" altLang="ja-JP" sz="1400" b="1" u="none" strike="noStrike" cap="none" normalizeH="0" baseline="0" dirty="0" smtClean="0">
                          <a:ln>
                            <a:noFill/>
                          </a:ln>
                          <a:solidFill>
                            <a:schemeClr val="tx1"/>
                          </a:solidFill>
                          <a:effectLst/>
                          <a:latin typeface="+mn-lt"/>
                        </a:rPr>
                        <a:t> D3 ≥ 3.000 UI/die</a:t>
                      </a:r>
                      <a:endParaRPr kumimoji="0" lang="it-IT" altLang="ja-JP" sz="1400" b="1" i="0" u="none" strike="noStrike" cap="none" normalizeH="0" baseline="0" dirty="0" smtClean="0">
                        <a:ln>
                          <a:noFill/>
                        </a:ln>
                        <a:solidFill>
                          <a:schemeClr val="tx1"/>
                        </a:solidFill>
                        <a:effectLst/>
                        <a:latin typeface="+mn-lt"/>
                        <a:ea typeface="MS PGothic" panose="020B0600070205080204" pitchFamily="34" charset="-128"/>
                        <a:cs typeface="Arial" panose="020B0604020202020204" pitchFamily="34" charset="0"/>
                      </a:endParaRPr>
                    </a:p>
                  </a:txBody>
                  <a:tcPr marT="45715" marB="4571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90388">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omic Sans MS" panose="030F0702030302020204" pitchFamily="66" charset="0"/>
                        </a:defRPr>
                      </a:lvl1pPr>
                      <a:lvl2pPr marL="742950" indent="-285750">
                        <a:lnSpc>
                          <a:spcPct val="90000"/>
                        </a:lnSpc>
                        <a:spcBef>
                          <a:spcPts val="200"/>
                        </a:spcBef>
                        <a:spcAft>
                          <a:spcPts val="400"/>
                        </a:spcAft>
                        <a:buClr>
                          <a:schemeClr val="accent1"/>
                        </a:buClr>
                        <a:buFont typeface="Calibri" panose="020F0502020204030204" pitchFamily="34" charset="0"/>
                        <a:defRPr sz="2400">
                          <a:solidFill>
                            <a:srgbClr val="404040"/>
                          </a:solidFill>
                          <a:latin typeface="Comic Sans MS" panose="030F0702030302020204" pitchFamily="66"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400" b="1" u="none" strike="noStrike" cap="none" normalizeH="0" baseline="0" dirty="0" err="1" smtClean="0">
                          <a:ln>
                            <a:noFill/>
                          </a:ln>
                          <a:solidFill>
                            <a:srgbClr val="003773"/>
                          </a:solidFill>
                          <a:effectLst/>
                          <a:latin typeface="+mn-lt"/>
                        </a:rPr>
                        <a:t>Vit</a:t>
                      </a:r>
                      <a:r>
                        <a:rPr kumimoji="0" lang="it-IT" altLang="it-IT" sz="1400" b="1" u="none" strike="noStrike" cap="none" normalizeH="0" baseline="0" dirty="0" smtClean="0">
                          <a:ln>
                            <a:noFill/>
                          </a:ln>
                          <a:solidFill>
                            <a:srgbClr val="003773"/>
                          </a:solidFill>
                          <a:effectLst/>
                          <a:latin typeface="+mn-lt"/>
                        </a:rPr>
                        <a:t> E</a:t>
                      </a:r>
                      <a:endParaRPr kumimoji="0" lang="it-IT" altLang="it-IT" sz="1400" b="1" i="0" u="none" strike="noStrike" cap="none" normalizeH="0" baseline="0" dirty="0" smtClean="0">
                        <a:ln>
                          <a:noFill/>
                        </a:ln>
                        <a:solidFill>
                          <a:srgbClr val="003773"/>
                        </a:solidFill>
                        <a:effectLst/>
                        <a:latin typeface="+mn-lt"/>
                        <a:cs typeface="Arial" panose="020B0604020202020204" pitchFamily="34" charset="0"/>
                      </a:endParaRPr>
                    </a:p>
                  </a:txBody>
                  <a:tcPr marT="45715" marB="4571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omic Sans MS" panose="030F0702030302020204" pitchFamily="66" charset="0"/>
                        </a:defRPr>
                      </a:lvl1pPr>
                      <a:lvl2pPr marL="742950" indent="-285750">
                        <a:lnSpc>
                          <a:spcPct val="90000"/>
                        </a:lnSpc>
                        <a:spcBef>
                          <a:spcPts val="200"/>
                        </a:spcBef>
                        <a:spcAft>
                          <a:spcPts val="400"/>
                        </a:spcAft>
                        <a:buClr>
                          <a:schemeClr val="accent1"/>
                        </a:buClr>
                        <a:buFont typeface="Calibri" panose="020F0502020204030204" pitchFamily="34" charset="0"/>
                        <a:defRPr sz="2400">
                          <a:solidFill>
                            <a:srgbClr val="404040"/>
                          </a:solidFill>
                          <a:latin typeface="Comic Sans MS" panose="030F0702030302020204" pitchFamily="66"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1" u="none" strike="noStrike" cap="none" normalizeH="0" baseline="0" dirty="0" smtClean="0">
                          <a:ln>
                            <a:noFill/>
                          </a:ln>
                          <a:solidFill>
                            <a:schemeClr val="tx1"/>
                          </a:solidFill>
                          <a:effectLst/>
                          <a:latin typeface="+mn-lt"/>
                        </a:rPr>
                        <a:t>15 mg/die</a:t>
                      </a:r>
                      <a:endParaRPr kumimoji="0" lang="it-IT" altLang="it-IT" sz="1400" b="1" i="0" u="none" strike="noStrike" cap="none" normalizeH="0" baseline="0" dirty="0" smtClean="0">
                        <a:ln>
                          <a:noFill/>
                        </a:ln>
                        <a:solidFill>
                          <a:schemeClr val="tx1"/>
                        </a:solidFill>
                        <a:effectLst/>
                        <a:latin typeface="+mn-lt"/>
                        <a:cs typeface="Arial" panose="020B0604020202020204" pitchFamily="34" charset="0"/>
                      </a:endParaRPr>
                    </a:p>
                  </a:txBody>
                  <a:tcPr marT="45715" marB="4571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extLst>
              </a:tr>
              <a:tr h="290388">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omic Sans MS" panose="030F0702030302020204" pitchFamily="66" charset="0"/>
                        </a:defRPr>
                      </a:lvl1pPr>
                      <a:lvl2pPr marL="742950" indent="-285750">
                        <a:lnSpc>
                          <a:spcPct val="90000"/>
                        </a:lnSpc>
                        <a:spcBef>
                          <a:spcPts val="200"/>
                        </a:spcBef>
                        <a:spcAft>
                          <a:spcPts val="400"/>
                        </a:spcAft>
                        <a:buClr>
                          <a:schemeClr val="accent1"/>
                        </a:buClr>
                        <a:buFont typeface="Calibri" panose="020F0502020204030204" pitchFamily="34" charset="0"/>
                        <a:defRPr sz="2400">
                          <a:solidFill>
                            <a:srgbClr val="404040"/>
                          </a:solidFill>
                          <a:latin typeface="Comic Sans MS" panose="030F0702030302020204" pitchFamily="66"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400" b="1" u="none" strike="noStrike" cap="none" normalizeH="0" baseline="0" dirty="0" err="1" smtClean="0">
                          <a:ln>
                            <a:noFill/>
                          </a:ln>
                          <a:solidFill>
                            <a:srgbClr val="003773"/>
                          </a:solidFill>
                          <a:effectLst/>
                          <a:latin typeface="+mn-lt"/>
                        </a:rPr>
                        <a:t>Vit</a:t>
                      </a:r>
                      <a:r>
                        <a:rPr kumimoji="0" lang="it-IT" altLang="it-IT" sz="1400" b="1" u="none" strike="noStrike" cap="none" normalizeH="0" baseline="0" dirty="0" smtClean="0">
                          <a:ln>
                            <a:noFill/>
                          </a:ln>
                          <a:solidFill>
                            <a:srgbClr val="003773"/>
                          </a:solidFill>
                          <a:effectLst/>
                          <a:latin typeface="+mn-lt"/>
                        </a:rPr>
                        <a:t> K</a:t>
                      </a:r>
                      <a:endParaRPr kumimoji="0" lang="it-IT" altLang="it-IT" sz="1400" b="1" i="0" u="none" strike="noStrike" cap="none" normalizeH="0" baseline="0" dirty="0" smtClean="0">
                        <a:ln>
                          <a:noFill/>
                        </a:ln>
                        <a:solidFill>
                          <a:srgbClr val="003773"/>
                        </a:solidFill>
                        <a:effectLst/>
                        <a:latin typeface="+mn-lt"/>
                        <a:cs typeface="Arial" panose="020B0604020202020204" pitchFamily="34" charset="0"/>
                      </a:endParaRPr>
                    </a:p>
                  </a:txBody>
                  <a:tcPr marT="45715" marB="4571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omic Sans MS" panose="030F0702030302020204" pitchFamily="66" charset="0"/>
                        </a:defRPr>
                      </a:lvl1pPr>
                      <a:lvl2pPr marL="742950" indent="-285750">
                        <a:lnSpc>
                          <a:spcPct val="90000"/>
                        </a:lnSpc>
                        <a:spcBef>
                          <a:spcPts val="200"/>
                        </a:spcBef>
                        <a:spcAft>
                          <a:spcPts val="400"/>
                        </a:spcAft>
                        <a:buClr>
                          <a:schemeClr val="accent1"/>
                        </a:buClr>
                        <a:buFont typeface="Calibri" panose="020F0502020204030204" pitchFamily="34" charset="0"/>
                        <a:defRPr sz="2400">
                          <a:solidFill>
                            <a:srgbClr val="404040"/>
                          </a:solidFill>
                          <a:latin typeface="Comic Sans MS" panose="030F0702030302020204" pitchFamily="66"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1" u="none" strike="noStrike" cap="none" normalizeH="0" baseline="0" dirty="0" smtClean="0">
                          <a:ln>
                            <a:noFill/>
                          </a:ln>
                          <a:solidFill>
                            <a:schemeClr val="tx1"/>
                          </a:solidFill>
                          <a:effectLst/>
                          <a:latin typeface="+mn-lt"/>
                        </a:rPr>
                        <a:t>90 - 300 µg/</a:t>
                      </a:r>
                      <a:r>
                        <a:rPr kumimoji="0" lang="it-IT" altLang="it-IT" sz="1400" b="1" u="none" strike="noStrike" cap="none" normalizeH="0" baseline="0" dirty="0" err="1" smtClean="0">
                          <a:ln>
                            <a:noFill/>
                          </a:ln>
                          <a:solidFill>
                            <a:schemeClr val="tx1"/>
                          </a:solidFill>
                          <a:effectLst/>
                          <a:latin typeface="+mn-lt"/>
                        </a:rPr>
                        <a:t>die</a:t>
                      </a:r>
                      <a:endParaRPr kumimoji="0" lang="it-IT" altLang="it-IT" sz="1400" b="1" i="0" u="none" strike="noStrike" cap="none" normalizeH="0" baseline="0" dirty="0" smtClean="0">
                        <a:ln>
                          <a:noFill/>
                        </a:ln>
                        <a:solidFill>
                          <a:schemeClr val="tx1"/>
                        </a:solidFill>
                        <a:effectLst/>
                        <a:latin typeface="+mn-lt"/>
                        <a:cs typeface="Arial" panose="020B0604020202020204" pitchFamily="34" charset="0"/>
                      </a:endParaRPr>
                    </a:p>
                  </a:txBody>
                  <a:tcPr marT="45715" marB="4571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extLst>
              </a:tr>
              <a:tr h="291261">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omic Sans MS" panose="030F0702030302020204" pitchFamily="66" charset="0"/>
                        </a:defRPr>
                      </a:lvl1pPr>
                      <a:lvl2pPr marL="742950" indent="-285750">
                        <a:lnSpc>
                          <a:spcPct val="90000"/>
                        </a:lnSpc>
                        <a:spcBef>
                          <a:spcPts val="200"/>
                        </a:spcBef>
                        <a:spcAft>
                          <a:spcPts val="400"/>
                        </a:spcAft>
                        <a:buClr>
                          <a:schemeClr val="accent1"/>
                        </a:buClr>
                        <a:buFont typeface="Calibri" panose="020F0502020204030204" pitchFamily="34" charset="0"/>
                        <a:defRPr sz="2400">
                          <a:solidFill>
                            <a:srgbClr val="404040"/>
                          </a:solidFill>
                          <a:latin typeface="Comic Sans MS" panose="030F0702030302020204" pitchFamily="66"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400" b="1" u="none" strike="noStrike" cap="none" normalizeH="0" baseline="0" dirty="0" smtClean="0">
                          <a:ln>
                            <a:noFill/>
                          </a:ln>
                          <a:solidFill>
                            <a:srgbClr val="003773"/>
                          </a:solidFill>
                          <a:effectLst/>
                          <a:latin typeface="+mn-lt"/>
                        </a:rPr>
                        <a:t>Zinco</a:t>
                      </a:r>
                      <a:endParaRPr kumimoji="0" lang="it-IT" altLang="it-IT" sz="1400" b="1" i="0" u="none" strike="noStrike" cap="none" normalizeH="0" baseline="0" dirty="0" smtClean="0">
                        <a:ln>
                          <a:noFill/>
                        </a:ln>
                        <a:solidFill>
                          <a:srgbClr val="003773"/>
                        </a:solidFill>
                        <a:effectLst/>
                        <a:latin typeface="+mn-lt"/>
                        <a:cs typeface="Arial" panose="020B0604020202020204" pitchFamily="34" charset="0"/>
                      </a:endParaRPr>
                    </a:p>
                  </a:txBody>
                  <a:tcPr marT="45715" marB="4571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omic Sans MS" panose="030F0702030302020204" pitchFamily="66" charset="0"/>
                        </a:defRPr>
                      </a:lvl1pPr>
                      <a:lvl2pPr marL="742950" indent="-285750">
                        <a:lnSpc>
                          <a:spcPct val="90000"/>
                        </a:lnSpc>
                        <a:spcBef>
                          <a:spcPts val="200"/>
                        </a:spcBef>
                        <a:spcAft>
                          <a:spcPts val="400"/>
                        </a:spcAft>
                        <a:buClr>
                          <a:schemeClr val="accent1"/>
                        </a:buClr>
                        <a:buFont typeface="Calibri" panose="020F0502020204030204" pitchFamily="34" charset="0"/>
                        <a:defRPr sz="2400">
                          <a:solidFill>
                            <a:srgbClr val="404040"/>
                          </a:solidFill>
                          <a:latin typeface="Comic Sans MS" panose="030F0702030302020204" pitchFamily="66"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1" u="none" strike="noStrike" cap="none" normalizeH="0" baseline="0" dirty="0" smtClean="0">
                          <a:ln>
                            <a:noFill/>
                          </a:ln>
                          <a:solidFill>
                            <a:schemeClr val="tx1"/>
                          </a:solidFill>
                          <a:effectLst/>
                          <a:latin typeface="+mn-lt"/>
                        </a:rPr>
                        <a:t>8-22 mg/die</a:t>
                      </a:r>
                      <a:endParaRPr kumimoji="0" lang="it-IT" altLang="it-IT" sz="1400" b="1" i="0" u="none" strike="noStrike" cap="none" normalizeH="0" baseline="0" dirty="0" smtClean="0">
                        <a:ln>
                          <a:noFill/>
                        </a:ln>
                        <a:solidFill>
                          <a:schemeClr val="tx1"/>
                        </a:solidFill>
                        <a:effectLst/>
                        <a:latin typeface="+mn-lt"/>
                        <a:cs typeface="Arial" panose="020B0604020202020204" pitchFamily="34" charset="0"/>
                      </a:endParaRPr>
                    </a:p>
                  </a:txBody>
                  <a:tcPr marT="45715" marB="4571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extLst>
              </a:tr>
              <a:tr h="501585">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omic Sans MS" panose="030F0702030302020204" pitchFamily="66" charset="0"/>
                        </a:defRPr>
                      </a:lvl1pPr>
                      <a:lvl2pPr marL="742950" indent="-285750">
                        <a:lnSpc>
                          <a:spcPct val="90000"/>
                        </a:lnSpc>
                        <a:spcBef>
                          <a:spcPts val="200"/>
                        </a:spcBef>
                        <a:spcAft>
                          <a:spcPts val="400"/>
                        </a:spcAft>
                        <a:buClr>
                          <a:schemeClr val="accent1"/>
                        </a:buClr>
                        <a:buFont typeface="Calibri" panose="020F0502020204030204" pitchFamily="34" charset="0"/>
                        <a:defRPr sz="2400">
                          <a:solidFill>
                            <a:srgbClr val="404040"/>
                          </a:solidFill>
                          <a:latin typeface="Comic Sans MS" panose="030F0702030302020204" pitchFamily="66"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400" b="1" u="none" strike="noStrike" cap="none" normalizeH="0" baseline="0" dirty="0" smtClean="0">
                          <a:ln>
                            <a:noFill/>
                          </a:ln>
                          <a:solidFill>
                            <a:srgbClr val="003773"/>
                          </a:solidFill>
                          <a:effectLst/>
                          <a:latin typeface="+mn-lt"/>
                        </a:rPr>
                        <a:t>Rame</a:t>
                      </a:r>
                      <a:endParaRPr kumimoji="0" lang="it-IT" altLang="it-IT" sz="1400" b="1" i="0" u="none" strike="noStrike" cap="none" normalizeH="0" baseline="0" dirty="0" smtClean="0">
                        <a:ln>
                          <a:noFill/>
                        </a:ln>
                        <a:solidFill>
                          <a:srgbClr val="003773"/>
                        </a:solidFill>
                        <a:effectLst/>
                        <a:latin typeface="+mn-lt"/>
                        <a:cs typeface="Arial" panose="020B0604020202020204" pitchFamily="34" charset="0"/>
                      </a:endParaRPr>
                    </a:p>
                  </a:txBody>
                  <a:tcPr marT="45715" marB="4571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1" u="none" strike="noStrike" cap="none" normalizeH="0" baseline="0" dirty="0" smtClean="0">
                          <a:ln>
                            <a:noFill/>
                          </a:ln>
                          <a:solidFill>
                            <a:schemeClr val="tx1"/>
                          </a:solidFill>
                          <a:effectLst/>
                          <a:latin typeface="+mn-lt"/>
                        </a:rPr>
                        <a:t>1-2 mg/</a:t>
                      </a:r>
                      <a:r>
                        <a:rPr kumimoji="0" lang="it-IT" altLang="it-IT" sz="1400" b="1" u="none" strike="noStrike" cap="none" normalizeH="0" baseline="0" dirty="0" err="1" smtClean="0">
                          <a:ln>
                            <a:noFill/>
                          </a:ln>
                          <a:solidFill>
                            <a:schemeClr val="tx1"/>
                          </a:solidFill>
                          <a:effectLst/>
                          <a:latin typeface="+mn-lt"/>
                        </a:rPr>
                        <a:t>die</a:t>
                      </a:r>
                      <a:endParaRPr kumimoji="0" lang="it-IT" altLang="it-IT" sz="1400" b="1"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u="none" strike="noStrike" cap="none" normalizeH="0" baseline="0" dirty="0" smtClean="0">
                          <a:ln>
                            <a:noFill/>
                          </a:ln>
                          <a:solidFill>
                            <a:schemeClr val="tx1"/>
                          </a:solidFill>
                          <a:effectLst/>
                          <a:latin typeface="+mn-lt"/>
                        </a:rPr>
                        <a:t>1 mg/die di Rame ogni 8-15 mg di zinco</a:t>
                      </a:r>
                      <a:endParaRPr kumimoji="0" lang="it-IT" altLang="it-IT" sz="1400" b="0" i="0" u="none" strike="noStrike" cap="none" normalizeH="0" baseline="0" dirty="0" smtClean="0">
                        <a:ln>
                          <a:noFill/>
                        </a:ln>
                        <a:solidFill>
                          <a:schemeClr val="tx1"/>
                        </a:solidFill>
                        <a:effectLst/>
                        <a:latin typeface="+mn-lt"/>
                        <a:cs typeface="Arial" panose="020B0604020202020204" pitchFamily="34" charset="0"/>
                      </a:endParaRPr>
                    </a:p>
                  </a:txBody>
                  <a:tcPr marT="45715" marB="4571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extLst>
              </a:tr>
            </a:tbl>
          </a:graphicData>
        </a:graphic>
      </p:graphicFrame>
      <p:sp>
        <p:nvSpPr>
          <p:cNvPr id="43010" name="AutoShape 2" descr="How Often Should You Take Vitamin Suppleme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3012" name="AutoShape 4" descr="How Often Should You Take Vitamin Suppleme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3014" name="Picture 6" descr="How Often Should You Take Vitamin Supplements?"/>
          <p:cNvPicPr>
            <a:picLocks noChangeAspect="1" noChangeArrowheads="1"/>
          </p:cNvPicPr>
          <p:nvPr/>
        </p:nvPicPr>
        <p:blipFill>
          <a:blip r:embed="rId2" cstate="print"/>
          <a:srcRect/>
          <a:stretch>
            <a:fillRect/>
          </a:stretch>
        </p:blipFill>
        <p:spPr bwMode="auto">
          <a:xfrm>
            <a:off x="9384412" y="5001143"/>
            <a:ext cx="2054215" cy="1540661"/>
          </a:xfrm>
          <a:prstGeom prst="rect">
            <a:avLst/>
          </a:prstGeom>
          <a:ln>
            <a:noFill/>
          </a:ln>
          <a:effectLst>
            <a:softEdge rad="112500"/>
          </a:effectLst>
        </p:spPr>
      </p:pic>
      <p:sp>
        <p:nvSpPr>
          <p:cNvPr id="7" name="Titolo 2"/>
          <p:cNvSpPr txBox="1">
            <a:spLocks/>
          </p:cNvSpPr>
          <p:nvPr/>
        </p:nvSpPr>
        <p:spPr>
          <a:xfrm>
            <a:off x="1227138" y="279400"/>
            <a:ext cx="10058400" cy="495300"/>
          </a:xfrm>
          <a:prstGeom prst="rect">
            <a:avLst/>
          </a:prstGeom>
        </p:spPr>
        <p:style>
          <a:lnRef idx="2">
            <a:schemeClr val="dk1"/>
          </a:lnRef>
          <a:fillRef idx="1">
            <a:schemeClr val="lt1"/>
          </a:fillRef>
          <a:effectRef idx="0">
            <a:schemeClr val="dk1"/>
          </a:effectRef>
          <a:fontRef idx="minor">
            <a:schemeClr val="dk1"/>
          </a:fontRef>
        </p:style>
        <p:txBody>
          <a:bodyPr anchor="b">
            <a:normAutofit/>
          </a:bodyPr>
          <a:lstStyle>
            <a:lvl1pPr algn="l" defTabSz="914400" rtl="0" eaLnBrk="1" latinLnBrk="0" hangingPunct="1">
              <a:lnSpc>
                <a:spcPct val="90000"/>
              </a:lnSpc>
              <a:spcBef>
                <a:spcPct val="0"/>
              </a:spcBef>
              <a:buNone/>
              <a:defRPr sz="4800" b="1"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it-IT" sz="2800" dirty="0" smtClean="0">
                <a:solidFill>
                  <a:schemeClr val="tx1"/>
                </a:solidFill>
              </a:rPr>
              <a:t>DEFICIT NUTRIZIONALI POST OAGB</a:t>
            </a:r>
            <a:endParaRPr lang="it-IT" sz="2800" dirty="0">
              <a:solidFill>
                <a:schemeClr val="tx1">
                  <a:lumMod val="75000"/>
                  <a:lumOff val="25000"/>
                </a:schemeClr>
              </a:solidFill>
            </a:endParaRPr>
          </a:p>
        </p:txBody>
      </p:sp>
      <p:sp>
        <p:nvSpPr>
          <p:cNvPr id="2" name="Rettangolo 1"/>
          <p:cNvSpPr/>
          <p:nvPr/>
        </p:nvSpPr>
        <p:spPr>
          <a:xfrm>
            <a:off x="8109631" y="6557017"/>
            <a:ext cx="3239990" cy="253916"/>
          </a:xfrm>
          <a:prstGeom prst="rect">
            <a:avLst/>
          </a:prstGeom>
        </p:spPr>
        <p:txBody>
          <a:bodyPr wrap="none">
            <a:spAutoFit/>
          </a:bodyPr>
          <a:lstStyle/>
          <a:p>
            <a:r>
              <a:rPr lang="en-US" sz="1000" i="1" dirty="0">
                <a:solidFill>
                  <a:schemeClr val="accent6">
                    <a:lumMod val="75000"/>
                  </a:schemeClr>
                </a:solidFill>
              </a:rPr>
              <a:t>Bariatric Surgery Guidelines, </a:t>
            </a:r>
            <a:r>
              <a:rPr lang="en-US" sz="1000" i="1" dirty="0" err="1">
                <a:solidFill>
                  <a:schemeClr val="accent6">
                    <a:lumMod val="75000"/>
                  </a:schemeClr>
                </a:solidFill>
              </a:rPr>
              <a:t>Endocr</a:t>
            </a:r>
            <a:r>
              <a:rPr lang="en-US" sz="1000" i="1" dirty="0">
                <a:solidFill>
                  <a:schemeClr val="accent6">
                    <a:lumMod val="75000"/>
                  </a:schemeClr>
                </a:solidFill>
              </a:rPr>
              <a:t> </a:t>
            </a:r>
            <a:r>
              <a:rPr lang="en-US" sz="1000" i="1" dirty="0" err="1">
                <a:solidFill>
                  <a:schemeClr val="accent6">
                    <a:lumMod val="75000"/>
                  </a:schemeClr>
                </a:solidFill>
              </a:rPr>
              <a:t>Pract</a:t>
            </a:r>
            <a:r>
              <a:rPr lang="en-US" sz="1000" i="1" dirty="0">
                <a:solidFill>
                  <a:schemeClr val="accent6">
                    <a:lumMod val="75000"/>
                  </a:schemeClr>
                </a:solidFill>
              </a:rPr>
              <a:t>. 2019;25(No. </a:t>
            </a:r>
            <a:r>
              <a:rPr lang="en-US" sz="900" i="1" dirty="0">
                <a:solidFill>
                  <a:schemeClr val="accent6">
                    <a:lumMod val="75000"/>
                  </a:schemeClr>
                </a:solidFill>
              </a:rPr>
              <a:t>12</a:t>
            </a:r>
            <a:r>
              <a:rPr lang="en-US" sz="1000" i="1" dirty="0">
                <a:solidFill>
                  <a:schemeClr val="accent6">
                    <a:lumMod val="75000"/>
                  </a:schemeClr>
                </a:solidFill>
              </a:rPr>
              <a:t>)</a:t>
            </a:r>
            <a:endParaRPr lang="it-IT" sz="1000" i="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2"/>
          <p:cNvSpPr txBox="1">
            <a:spLocks/>
          </p:cNvSpPr>
          <p:nvPr/>
        </p:nvSpPr>
        <p:spPr>
          <a:xfrm>
            <a:off x="5244860" y="279400"/>
            <a:ext cx="6400800" cy="495300"/>
          </a:xfrm>
          <a:prstGeom prst="rect">
            <a:avLst/>
          </a:prstGeom>
        </p:spPr>
        <p:style>
          <a:lnRef idx="2">
            <a:schemeClr val="dk1"/>
          </a:lnRef>
          <a:fillRef idx="1">
            <a:schemeClr val="lt1"/>
          </a:fillRef>
          <a:effectRef idx="0">
            <a:schemeClr val="dk1"/>
          </a:effectRef>
          <a:fontRef idx="minor">
            <a:schemeClr val="dk1"/>
          </a:fontRef>
        </p:style>
        <p:txBody>
          <a:bodyPr anchor="b">
            <a:normAutofit/>
          </a:bodyPr>
          <a:lstStyle>
            <a:lvl1pPr algn="l" defTabSz="914400" rtl="0" eaLnBrk="1" latinLnBrk="0" hangingPunct="1">
              <a:lnSpc>
                <a:spcPct val="90000"/>
              </a:lnSpc>
              <a:spcBef>
                <a:spcPct val="0"/>
              </a:spcBef>
              <a:buNone/>
              <a:defRPr sz="4800" b="1"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it-IT" sz="2800" dirty="0" smtClean="0">
                <a:solidFill>
                  <a:schemeClr val="tx1"/>
                </a:solidFill>
              </a:rPr>
              <a:t>DEFICIT NUTRIZIONALI POST OAGB</a:t>
            </a:r>
            <a:endParaRPr lang="it-IT" sz="2800" dirty="0">
              <a:solidFill>
                <a:schemeClr val="tx1">
                  <a:lumMod val="75000"/>
                  <a:lumOff val="25000"/>
                </a:schemeClr>
              </a:solidFill>
            </a:endParaRPr>
          </a:p>
        </p:txBody>
      </p:sp>
      <p:sp>
        <p:nvSpPr>
          <p:cNvPr id="6" name="CasellaDiTesto 5"/>
          <p:cNvSpPr txBox="1"/>
          <p:nvPr/>
        </p:nvSpPr>
        <p:spPr>
          <a:xfrm>
            <a:off x="7134046" y="923026"/>
            <a:ext cx="2665562" cy="523220"/>
          </a:xfrm>
          <a:prstGeom prst="rect">
            <a:avLst/>
          </a:prstGeom>
          <a:noFill/>
        </p:spPr>
        <p:txBody>
          <a:bodyPr wrap="square" rtlCol="0">
            <a:spAutoFit/>
          </a:bodyPr>
          <a:lstStyle/>
          <a:p>
            <a:pPr algn="ctr"/>
            <a:r>
              <a:rPr lang="it-IT" sz="2800" b="1" i="1" dirty="0" smtClean="0">
                <a:solidFill>
                  <a:srgbClr val="E98B0D"/>
                </a:solidFill>
              </a:rPr>
              <a:t>CONCLUSIONI</a:t>
            </a:r>
            <a:endParaRPr lang="it-IT" sz="2800" b="1" i="1" dirty="0">
              <a:solidFill>
                <a:srgbClr val="E98B0D"/>
              </a:solidFill>
            </a:endParaRPr>
          </a:p>
        </p:txBody>
      </p:sp>
      <p:graphicFrame>
        <p:nvGraphicFramePr>
          <p:cNvPr id="7" name="Diagramma 6"/>
          <p:cNvGraphicFramePr/>
          <p:nvPr>
            <p:extLst>
              <p:ext uri="{D42A27DB-BD31-4B8C-83A1-F6EECF244321}">
                <p14:modId xmlns:p14="http://schemas.microsoft.com/office/powerpoint/2010/main" val="914253530"/>
              </p:ext>
            </p:extLst>
          </p:nvPr>
        </p:nvGraphicFramePr>
        <p:xfrm>
          <a:off x="3985405" y="1431985"/>
          <a:ext cx="8876581" cy="5232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55455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7F1CCB64-8231-435F-87C9-78C908E39380}"/>
              </a:ext>
            </a:extLst>
          </p:cNvPr>
          <p:cNvSpPr>
            <a:spLocks noGrp="1"/>
          </p:cNvSpPr>
          <p:nvPr>
            <p:ph type="ctrTitle"/>
          </p:nvPr>
        </p:nvSpPr>
        <p:spPr/>
        <p:txBody>
          <a:bodyPr/>
          <a:lstStyle/>
          <a:p>
            <a:r>
              <a:rPr lang="it-IT" dirty="0"/>
              <a:t>Grazie</a:t>
            </a:r>
          </a:p>
        </p:txBody>
      </p:sp>
    </p:spTree>
    <p:extLst>
      <p:ext uri="{BB962C8B-B14F-4D97-AF65-F5344CB8AC3E}">
        <p14:creationId xmlns:p14="http://schemas.microsoft.com/office/powerpoint/2010/main" val="1745545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icronutrient deficiencies in obesity and after bariatric surgery,... |  Download Scientific Diagram"/>
          <p:cNvPicPr>
            <a:picLocks noChangeAspect="1" noChangeArrowheads="1"/>
          </p:cNvPicPr>
          <p:nvPr/>
        </p:nvPicPr>
        <p:blipFill>
          <a:blip r:embed="rId2"/>
          <a:srcRect b="35977"/>
          <a:stretch>
            <a:fillRect/>
          </a:stretch>
        </p:blipFill>
        <p:spPr bwMode="auto">
          <a:xfrm>
            <a:off x="103148" y="879894"/>
            <a:ext cx="11844437" cy="5572665"/>
          </a:xfrm>
          <a:prstGeom prst="rect">
            <a:avLst/>
          </a:prstGeom>
          <a:noFill/>
          <a:ln w="9525">
            <a:noFill/>
            <a:miter lim="800000"/>
            <a:headEnd/>
            <a:tailEnd/>
          </a:ln>
        </p:spPr>
      </p:pic>
      <p:sp>
        <p:nvSpPr>
          <p:cNvPr id="5" name="CasellaDiTesto 4"/>
          <p:cNvSpPr txBox="1"/>
          <p:nvPr/>
        </p:nvSpPr>
        <p:spPr>
          <a:xfrm>
            <a:off x="7401465" y="1371599"/>
            <a:ext cx="1940944" cy="4524315"/>
          </a:xfrm>
          <a:prstGeom prst="rect">
            <a:avLst/>
          </a:prstGeom>
          <a:solidFill>
            <a:schemeClr val="bg1"/>
          </a:solidFill>
        </p:spPr>
        <p:txBody>
          <a:bodyPr wrap="square" rtlCol="0">
            <a:spAutoFit/>
          </a:bodyPr>
          <a:lstStyle/>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a:p>
        </p:txBody>
      </p:sp>
      <p:pic>
        <p:nvPicPr>
          <p:cNvPr id="37890" name="Picture 2" descr="Omega Loop Gastric Bypass with MiniMIZER RING Surgery - Sydney Bariatric  Clinic"/>
          <p:cNvPicPr>
            <a:picLocks noChangeAspect="1" noChangeArrowheads="1"/>
          </p:cNvPicPr>
          <p:nvPr/>
        </p:nvPicPr>
        <p:blipFill>
          <a:blip r:embed="rId3"/>
          <a:srcRect/>
          <a:stretch>
            <a:fillRect/>
          </a:stretch>
        </p:blipFill>
        <p:spPr bwMode="auto">
          <a:xfrm>
            <a:off x="7694761" y="2872596"/>
            <a:ext cx="1837427" cy="1947674"/>
          </a:xfrm>
          <a:prstGeom prst="rect">
            <a:avLst/>
          </a:prstGeom>
          <a:noFill/>
        </p:spPr>
      </p:pic>
      <p:sp>
        <p:nvSpPr>
          <p:cNvPr id="4" name="CasellaDiTesto 3"/>
          <p:cNvSpPr txBox="1"/>
          <p:nvPr/>
        </p:nvSpPr>
        <p:spPr>
          <a:xfrm>
            <a:off x="7686136" y="4761781"/>
            <a:ext cx="170803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t-IT" sz="1400" b="1" dirty="0" err="1" smtClean="0">
                <a:solidFill>
                  <a:srgbClr val="003773"/>
                </a:solidFill>
              </a:rPr>
              <a:t>One</a:t>
            </a:r>
            <a:r>
              <a:rPr lang="it-IT" sz="1400" b="1" dirty="0" smtClean="0">
                <a:solidFill>
                  <a:srgbClr val="003773"/>
                </a:solidFill>
              </a:rPr>
              <a:t> </a:t>
            </a:r>
            <a:r>
              <a:rPr lang="it-IT" sz="1400" b="1" dirty="0" err="1" smtClean="0">
                <a:solidFill>
                  <a:srgbClr val="003773"/>
                </a:solidFill>
              </a:rPr>
              <a:t>Anastomosis</a:t>
            </a:r>
            <a:r>
              <a:rPr lang="it-IT" sz="1400" b="1" dirty="0" smtClean="0">
                <a:solidFill>
                  <a:srgbClr val="003773"/>
                </a:solidFill>
              </a:rPr>
              <a:t> </a:t>
            </a:r>
            <a:r>
              <a:rPr lang="it-IT" sz="1400" b="1" dirty="0" err="1" smtClean="0">
                <a:solidFill>
                  <a:srgbClr val="003773"/>
                </a:solidFill>
              </a:rPr>
              <a:t>Gastric</a:t>
            </a:r>
            <a:r>
              <a:rPr lang="it-IT" sz="1400" b="1" dirty="0" smtClean="0">
                <a:solidFill>
                  <a:srgbClr val="003773"/>
                </a:solidFill>
              </a:rPr>
              <a:t> Bypass</a:t>
            </a:r>
            <a:endParaRPr lang="it-IT" sz="1400" b="1" dirty="0">
              <a:solidFill>
                <a:srgbClr val="003773"/>
              </a:solidFill>
            </a:endParaRPr>
          </a:p>
        </p:txBody>
      </p:sp>
      <p:sp>
        <p:nvSpPr>
          <p:cNvPr id="6" name="Titolo 2"/>
          <p:cNvSpPr txBox="1">
            <a:spLocks/>
          </p:cNvSpPr>
          <p:nvPr/>
        </p:nvSpPr>
        <p:spPr>
          <a:xfrm>
            <a:off x="1227138" y="279400"/>
            <a:ext cx="10058400" cy="495300"/>
          </a:xfrm>
          <a:prstGeom prst="rect">
            <a:avLst/>
          </a:prstGeom>
        </p:spPr>
        <p:style>
          <a:lnRef idx="2">
            <a:schemeClr val="dk1"/>
          </a:lnRef>
          <a:fillRef idx="1">
            <a:schemeClr val="lt1"/>
          </a:fillRef>
          <a:effectRef idx="0">
            <a:schemeClr val="dk1"/>
          </a:effectRef>
          <a:fontRef idx="minor">
            <a:schemeClr val="dk1"/>
          </a:fontRef>
        </p:style>
        <p:txBody>
          <a:bodyPr anchor="b">
            <a:normAutofit/>
          </a:bodyPr>
          <a:lstStyle>
            <a:lvl1pPr algn="l" defTabSz="914400" rtl="0" eaLnBrk="1" latinLnBrk="0" hangingPunct="1">
              <a:lnSpc>
                <a:spcPct val="90000"/>
              </a:lnSpc>
              <a:spcBef>
                <a:spcPct val="0"/>
              </a:spcBef>
              <a:buNone/>
              <a:defRPr sz="4800" b="1"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it-IT" sz="2800" dirty="0" smtClean="0">
                <a:solidFill>
                  <a:schemeClr val="tx1"/>
                </a:solidFill>
              </a:rPr>
              <a:t>DEFICIT NUTRIZIONALI POST OAGB</a:t>
            </a:r>
            <a:endParaRPr lang="it-IT" sz="2800" dirty="0">
              <a:solidFill>
                <a:schemeClr val="tx1">
                  <a:lumMod val="75000"/>
                  <a:lumOff val="25000"/>
                </a:schemeClr>
              </a:solidFill>
            </a:endParaRPr>
          </a:p>
        </p:txBody>
      </p:sp>
      <p:sp>
        <p:nvSpPr>
          <p:cNvPr id="7" name="CasellaDiTesto 6"/>
          <p:cNvSpPr txBox="1"/>
          <p:nvPr/>
        </p:nvSpPr>
        <p:spPr>
          <a:xfrm>
            <a:off x="10110159" y="6385151"/>
            <a:ext cx="138022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t-IT" b="1" dirty="0" err="1" smtClean="0"/>
              <a:t>Protein</a:t>
            </a:r>
            <a:endParaRPr lang="it-IT" b="1" dirty="0"/>
          </a:p>
        </p:txBody>
      </p:sp>
      <p:sp>
        <p:nvSpPr>
          <p:cNvPr id="8" name="CasellaDiTesto 7"/>
          <p:cNvSpPr txBox="1"/>
          <p:nvPr/>
        </p:nvSpPr>
        <p:spPr>
          <a:xfrm>
            <a:off x="4873925" y="5943600"/>
            <a:ext cx="2501660" cy="646331"/>
          </a:xfrm>
          <a:prstGeom prst="rect">
            <a:avLst/>
          </a:prstGeom>
          <a:solidFill>
            <a:schemeClr val="bg1"/>
          </a:solidFill>
        </p:spPr>
        <p:txBody>
          <a:bodyPr wrap="square" rtlCol="0">
            <a:spAutoFit/>
          </a:bodyPr>
          <a:lstStyle/>
          <a:p>
            <a:endParaRPr lang="it-IT" dirty="0" smtClean="0"/>
          </a:p>
          <a:p>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Mechanism-of-absorption-of-fat-soluble-and-water-soluble-vitamins."/>
          <p:cNvPicPr>
            <a:picLocks noChangeAspect="1" noChangeArrowheads="1"/>
          </p:cNvPicPr>
          <p:nvPr/>
        </p:nvPicPr>
        <p:blipFill>
          <a:blip r:embed="rId2" cstate="print"/>
          <a:srcRect/>
          <a:stretch>
            <a:fillRect/>
          </a:stretch>
        </p:blipFill>
        <p:spPr bwMode="auto">
          <a:xfrm>
            <a:off x="8453887" y="4795067"/>
            <a:ext cx="2792741" cy="1821230"/>
          </a:xfrm>
          <a:prstGeom prst="rect">
            <a:avLst/>
          </a:prstGeom>
          <a:noFill/>
        </p:spPr>
      </p:pic>
      <p:pic>
        <p:nvPicPr>
          <p:cNvPr id="2" name="Immagine 1"/>
          <p:cNvPicPr>
            <a:picLocks noChangeAspect="1"/>
          </p:cNvPicPr>
          <p:nvPr/>
        </p:nvPicPr>
        <p:blipFill>
          <a:blip r:embed="rId3"/>
          <a:srcRect/>
          <a:stretch>
            <a:fillRect/>
          </a:stretch>
        </p:blipFill>
        <p:spPr bwMode="auto">
          <a:xfrm>
            <a:off x="241541" y="897146"/>
            <a:ext cx="4280033" cy="5538158"/>
          </a:xfrm>
          <a:prstGeom prst="rect">
            <a:avLst/>
          </a:prstGeom>
          <a:noFill/>
          <a:ln w="9525">
            <a:noFill/>
            <a:miter lim="800000"/>
            <a:headEnd/>
            <a:tailEnd/>
          </a:ln>
        </p:spPr>
      </p:pic>
      <p:grpSp>
        <p:nvGrpSpPr>
          <p:cNvPr id="3" name="Gruppo 2"/>
          <p:cNvGrpSpPr/>
          <p:nvPr/>
        </p:nvGrpSpPr>
        <p:grpSpPr>
          <a:xfrm>
            <a:off x="4508187" y="942534"/>
            <a:ext cx="3247884" cy="2231801"/>
            <a:chOff x="742662" y="2201008"/>
            <a:chExt cx="3141122" cy="2300997"/>
          </a:xfrm>
          <a:solidFill>
            <a:schemeClr val="tx2">
              <a:lumMod val="20000"/>
              <a:lumOff val="80000"/>
            </a:schemeClr>
          </a:solidFill>
          <a:scene3d>
            <a:camera prst="orthographicFront"/>
            <a:lightRig rig="chilly" dir="t"/>
          </a:scene3d>
        </p:grpSpPr>
        <p:sp>
          <p:nvSpPr>
            <p:cNvPr id="4" name="Rettangolo 3"/>
            <p:cNvSpPr/>
            <p:nvPr/>
          </p:nvSpPr>
          <p:spPr>
            <a:xfrm>
              <a:off x="742662" y="2201009"/>
              <a:ext cx="3141122" cy="2033578"/>
            </a:xfrm>
            <a:prstGeom prst="rect">
              <a:avLst/>
            </a:prstGeom>
            <a:grpFill/>
            <a:ln w="38100">
              <a:solidFill>
                <a:schemeClr val="accent1">
                  <a:lumMod val="50000"/>
                </a:schemeClr>
              </a:solidFill>
            </a:ln>
            <a:sp3d prstMaterial="translucentPowder">
              <a:bevelT w="127000" h="25400" prst="softRound"/>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5" name="Rettangolo 4"/>
            <p:cNvSpPr/>
            <p:nvPr/>
          </p:nvSpPr>
          <p:spPr>
            <a:xfrm>
              <a:off x="742662" y="2201008"/>
              <a:ext cx="3141122" cy="2300997"/>
            </a:xfrm>
            <a:prstGeom prst="rect">
              <a:avLst/>
            </a:prstGeom>
            <a:grpFill/>
            <a:ln w="38100">
              <a:solidFill>
                <a:schemeClr val="accent1">
                  <a:lumMod val="50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it-IT" sz="1600" b="1" kern="1200" dirty="0" smtClean="0">
                  <a:solidFill>
                    <a:schemeClr val="tx1"/>
                  </a:solidFill>
                </a:rPr>
                <a:t>OAGB</a:t>
              </a:r>
              <a:endParaRPr lang="it-IT" sz="1600" b="1" kern="1200" dirty="0">
                <a:solidFill>
                  <a:schemeClr val="tx1"/>
                </a:solidFill>
              </a:endParaRPr>
            </a:p>
            <a:p>
              <a:pPr marL="114300" lvl="1" indent="-114300" algn="l" defTabSz="622300">
                <a:lnSpc>
                  <a:spcPct val="90000"/>
                </a:lnSpc>
                <a:spcBef>
                  <a:spcPct val="0"/>
                </a:spcBef>
                <a:spcAft>
                  <a:spcPct val="15000"/>
                </a:spcAft>
                <a:buChar char="••"/>
              </a:pPr>
              <a:r>
                <a:rPr lang="it-IT" sz="1300" b="0" kern="1200" dirty="0" smtClean="0">
                  <a:solidFill>
                    <a:schemeClr val="tx1"/>
                  </a:solidFill>
                </a:rPr>
                <a:t>Deficit </a:t>
              </a:r>
              <a:r>
                <a:rPr lang="it-IT" sz="1300" b="0" kern="1200" dirty="0" err="1" smtClean="0">
                  <a:solidFill>
                    <a:schemeClr val="tx1"/>
                  </a:solidFill>
                </a:rPr>
                <a:t>preoperatori</a:t>
              </a:r>
              <a:endParaRPr lang="it-IT" sz="1300" b="0" kern="1200" dirty="0" smtClean="0">
                <a:solidFill>
                  <a:schemeClr val="tx1"/>
                </a:solidFill>
              </a:endParaRPr>
            </a:p>
            <a:p>
              <a:pPr marL="114300" lvl="1" indent="-114300" algn="l" defTabSz="622300">
                <a:lnSpc>
                  <a:spcPct val="90000"/>
                </a:lnSpc>
                <a:spcBef>
                  <a:spcPct val="0"/>
                </a:spcBef>
                <a:spcAft>
                  <a:spcPct val="15000"/>
                </a:spcAft>
                <a:buChar char="••"/>
              </a:pPr>
              <a:r>
                <a:rPr lang="it-IT" sz="1300" b="0" kern="1200" dirty="0" smtClean="0">
                  <a:solidFill>
                    <a:schemeClr val="tx1"/>
                  </a:solidFill>
                </a:rPr>
                <a:t>Ridotto </a:t>
              </a:r>
              <a:r>
                <a:rPr lang="it-IT" sz="1300" b="0" kern="1200" dirty="0" err="1">
                  <a:solidFill>
                    <a:schemeClr val="tx1"/>
                  </a:solidFill>
                </a:rPr>
                <a:t>intake</a:t>
              </a:r>
              <a:r>
                <a:rPr lang="it-IT" sz="1300" b="0" kern="1200" dirty="0">
                  <a:solidFill>
                    <a:schemeClr val="tx1"/>
                  </a:solidFill>
                </a:rPr>
                <a:t> orale</a:t>
              </a:r>
            </a:p>
            <a:p>
              <a:pPr marL="114300" lvl="1" indent="-114300" algn="l" defTabSz="622300">
                <a:lnSpc>
                  <a:spcPct val="90000"/>
                </a:lnSpc>
                <a:spcBef>
                  <a:spcPct val="0"/>
                </a:spcBef>
                <a:spcAft>
                  <a:spcPct val="15000"/>
                </a:spcAft>
                <a:buChar char="••"/>
              </a:pPr>
              <a:r>
                <a:rPr lang="it-IT" sz="1300" b="0" kern="1200" dirty="0">
                  <a:solidFill>
                    <a:schemeClr val="tx1"/>
                  </a:solidFill>
                </a:rPr>
                <a:t>Aumentato transito</a:t>
              </a:r>
            </a:p>
            <a:p>
              <a:pPr marL="114300" lvl="1" indent="-114300" algn="l" defTabSz="622300">
                <a:lnSpc>
                  <a:spcPct val="90000"/>
                </a:lnSpc>
                <a:spcBef>
                  <a:spcPct val="0"/>
                </a:spcBef>
                <a:spcAft>
                  <a:spcPct val="15000"/>
                </a:spcAft>
                <a:buChar char="••"/>
              </a:pPr>
              <a:r>
                <a:rPr lang="it-IT" sz="1300" b="0" kern="1200" dirty="0">
                  <a:solidFill>
                    <a:schemeClr val="tx1"/>
                  </a:solidFill>
                </a:rPr>
                <a:t>Ridotta secrezione acida + IPP</a:t>
              </a:r>
            </a:p>
            <a:p>
              <a:pPr marL="114300" lvl="1" indent="-114300" algn="l" defTabSz="622300">
                <a:lnSpc>
                  <a:spcPct val="90000"/>
                </a:lnSpc>
                <a:spcBef>
                  <a:spcPct val="0"/>
                </a:spcBef>
                <a:spcAft>
                  <a:spcPct val="15000"/>
                </a:spcAft>
                <a:buChar char="••"/>
              </a:pPr>
              <a:r>
                <a:rPr lang="it-IT" sz="1300" b="0" kern="1200" dirty="0">
                  <a:solidFill>
                    <a:schemeClr val="tx1"/>
                  </a:solidFill>
                </a:rPr>
                <a:t>Diminuzione dei livelli di fattore intrinseco (riduzione cellule </a:t>
              </a:r>
              <a:r>
                <a:rPr lang="it-IT" sz="1300" b="0" kern="1200" dirty="0" err="1">
                  <a:solidFill>
                    <a:schemeClr val="tx1"/>
                  </a:solidFill>
                </a:rPr>
                <a:t>antrali</a:t>
              </a:r>
              <a:r>
                <a:rPr lang="it-IT" sz="1300" b="0" kern="1200" dirty="0">
                  <a:solidFill>
                    <a:schemeClr val="tx1"/>
                  </a:solidFill>
                </a:rPr>
                <a:t>)</a:t>
              </a:r>
            </a:p>
            <a:p>
              <a:pPr marL="114300" lvl="1" indent="-114300" algn="l" defTabSz="622300">
                <a:lnSpc>
                  <a:spcPct val="90000"/>
                </a:lnSpc>
                <a:spcBef>
                  <a:spcPct val="0"/>
                </a:spcBef>
                <a:spcAft>
                  <a:spcPct val="15000"/>
                </a:spcAft>
                <a:buChar char="••"/>
              </a:pPr>
              <a:r>
                <a:rPr lang="it-IT" sz="1300" b="1" kern="1200" dirty="0" smtClean="0">
                  <a:solidFill>
                    <a:schemeClr val="tx1"/>
                  </a:solidFill>
                </a:rPr>
                <a:t>Malassorbimento</a:t>
              </a:r>
              <a:r>
                <a:rPr lang="it-IT" sz="1300" b="0" kern="1200" dirty="0" smtClean="0">
                  <a:solidFill>
                    <a:schemeClr val="tx1"/>
                  </a:solidFill>
                </a:rPr>
                <a:t> </a:t>
              </a:r>
              <a:br>
                <a:rPr lang="it-IT" sz="1300" b="0" kern="1200" dirty="0" smtClean="0">
                  <a:solidFill>
                    <a:schemeClr val="tx1"/>
                  </a:solidFill>
                </a:rPr>
              </a:br>
              <a:r>
                <a:rPr lang="it-IT" sz="1300" b="1" kern="1200" dirty="0" smtClean="0">
                  <a:solidFill>
                    <a:schemeClr val="tx1"/>
                  </a:solidFill>
                </a:rPr>
                <a:t>(lunghezza </a:t>
              </a:r>
              <a:r>
                <a:rPr lang="it-IT" sz="1300" b="1" kern="1200" dirty="0" smtClean="0">
                  <a:solidFill>
                    <a:schemeClr val="tx1"/>
                  </a:solidFill>
                </a:rPr>
                <a:t>del tratto </a:t>
              </a:r>
              <a:r>
                <a:rPr lang="it-IT" sz="1300" b="1" kern="1200" dirty="0" err="1" smtClean="0">
                  <a:solidFill>
                    <a:schemeClr val="tx1"/>
                  </a:solidFill>
                </a:rPr>
                <a:t>biliopancreatico</a:t>
              </a:r>
              <a:r>
                <a:rPr lang="it-IT" sz="1300" b="1" kern="1200" dirty="0" smtClean="0">
                  <a:solidFill>
                    <a:schemeClr val="tx1"/>
                  </a:solidFill>
                </a:rPr>
                <a:t>-BPL)</a:t>
              </a:r>
              <a:endParaRPr lang="it-IT" sz="1300" b="1" kern="1200" dirty="0" smtClean="0">
                <a:solidFill>
                  <a:schemeClr val="tx1"/>
                </a:solidFill>
              </a:endParaRPr>
            </a:p>
            <a:p>
              <a:pPr marL="114300" lvl="1" indent="-114300" algn="l" defTabSz="622300">
                <a:lnSpc>
                  <a:spcPct val="90000"/>
                </a:lnSpc>
                <a:spcBef>
                  <a:spcPct val="0"/>
                </a:spcBef>
                <a:spcAft>
                  <a:spcPct val="15000"/>
                </a:spcAft>
              </a:pPr>
              <a:endParaRPr lang="it-IT" sz="1300" b="0" kern="1200" dirty="0">
                <a:solidFill>
                  <a:schemeClr val="tx1"/>
                </a:solidFill>
              </a:endParaRPr>
            </a:p>
          </p:txBody>
        </p:sp>
      </p:grpSp>
      <p:pic>
        <p:nvPicPr>
          <p:cNvPr id="6" name="Picture 2" descr="Sites-of-absorption-of-different-micronutrients-and-proteins-in-the-small-intestine."/>
          <p:cNvPicPr>
            <a:picLocks noChangeAspect="1" noChangeArrowheads="1"/>
          </p:cNvPicPr>
          <p:nvPr/>
        </p:nvPicPr>
        <p:blipFill>
          <a:blip r:embed="rId4" cstate="print"/>
          <a:srcRect/>
          <a:stretch>
            <a:fillRect/>
          </a:stretch>
        </p:blipFill>
        <p:spPr bwMode="auto">
          <a:xfrm>
            <a:off x="8471140" y="915540"/>
            <a:ext cx="2631055" cy="2723548"/>
          </a:xfrm>
          <a:prstGeom prst="rect">
            <a:avLst/>
          </a:prstGeom>
          <a:noFill/>
        </p:spPr>
      </p:pic>
      <p:sp>
        <p:nvSpPr>
          <p:cNvPr id="8" name="Titolo 2"/>
          <p:cNvSpPr txBox="1">
            <a:spLocks/>
          </p:cNvSpPr>
          <p:nvPr/>
        </p:nvSpPr>
        <p:spPr>
          <a:xfrm>
            <a:off x="1227138" y="279400"/>
            <a:ext cx="10058400" cy="495300"/>
          </a:xfrm>
          <a:prstGeom prst="rect">
            <a:avLst/>
          </a:prstGeom>
        </p:spPr>
        <p:style>
          <a:lnRef idx="2">
            <a:schemeClr val="dk1"/>
          </a:lnRef>
          <a:fillRef idx="1">
            <a:schemeClr val="lt1"/>
          </a:fillRef>
          <a:effectRef idx="0">
            <a:schemeClr val="dk1"/>
          </a:effectRef>
          <a:fontRef idx="minor">
            <a:schemeClr val="dk1"/>
          </a:fontRef>
        </p:style>
        <p:txBody>
          <a:bodyPr anchor="b">
            <a:normAutofit/>
          </a:bodyPr>
          <a:lstStyle>
            <a:lvl1pPr algn="l" defTabSz="914400" rtl="0" eaLnBrk="1" latinLnBrk="0" hangingPunct="1">
              <a:lnSpc>
                <a:spcPct val="90000"/>
              </a:lnSpc>
              <a:spcBef>
                <a:spcPct val="0"/>
              </a:spcBef>
              <a:buNone/>
              <a:defRPr sz="4800" b="1"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it-IT" sz="2800" dirty="0" smtClean="0">
                <a:solidFill>
                  <a:schemeClr val="tx1"/>
                </a:solidFill>
              </a:rPr>
              <a:t>DEFICIT NUTRIZIONALI POST OAGB</a:t>
            </a:r>
            <a:endParaRPr lang="it-IT" sz="2800" dirty="0">
              <a:solidFill>
                <a:schemeClr val="tx1">
                  <a:lumMod val="75000"/>
                  <a:lumOff val="25000"/>
                </a:schemeClr>
              </a:solidFill>
            </a:endParaRPr>
          </a:p>
        </p:txBody>
      </p:sp>
      <p:cxnSp>
        <p:nvCxnSpPr>
          <p:cNvPr id="10" name="Connettore 4 9"/>
          <p:cNvCxnSpPr/>
          <p:nvPr/>
        </p:nvCxnSpPr>
        <p:spPr>
          <a:xfrm flipV="1">
            <a:off x="1354347" y="3441940"/>
            <a:ext cx="3114136" cy="215660"/>
          </a:xfrm>
          <a:prstGeom prst="bentConnector3">
            <a:avLst>
              <a:gd name="adj1" fmla="val 50000"/>
            </a:avLst>
          </a:prstGeom>
          <a:ln w="76200">
            <a:solidFill>
              <a:srgbClr val="003773"/>
            </a:solidFill>
            <a:tailEnd type="arrow"/>
          </a:ln>
        </p:spPr>
        <p:style>
          <a:lnRef idx="1">
            <a:schemeClr val="accent1"/>
          </a:lnRef>
          <a:fillRef idx="0">
            <a:schemeClr val="accent1"/>
          </a:fillRef>
          <a:effectRef idx="0">
            <a:schemeClr val="accent1"/>
          </a:effectRef>
          <a:fontRef idx="minor">
            <a:schemeClr val="tx1"/>
          </a:fontRef>
        </p:style>
      </p:cxnSp>
      <p:sp>
        <p:nvSpPr>
          <p:cNvPr id="16" name="Ovale 15"/>
          <p:cNvSpPr/>
          <p:nvPr/>
        </p:nvSpPr>
        <p:spPr>
          <a:xfrm>
            <a:off x="198407" y="3381555"/>
            <a:ext cx="1147313" cy="612475"/>
          </a:xfrm>
          <a:prstGeom prst="ellipse">
            <a:avLst/>
          </a:prstGeom>
          <a:noFill/>
          <a:ln w="76200">
            <a:solidFill>
              <a:srgbClr val="00377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graphicFrame>
        <p:nvGraphicFramePr>
          <p:cNvPr id="20" name="Diagramma 19"/>
          <p:cNvGraphicFramePr/>
          <p:nvPr>
            <p:extLst>
              <p:ext uri="{D42A27DB-BD31-4B8C-83A1-F6EECF244321}">
                <p14:modId xmlns:p14="http://schemas.microsoft.com/office/powerpoint/2010/main" val="2683542163"/>
              </p:ext>
            </p:extLst>
          </p:nvPr>
        </p:nvGraphicFramePr>
        <p:xfrm>
          <a:off x="4494361" y="3308577"/>
          <a:ext cx="3269875" cy="33251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1" name="Picture 2"/>
          <p:cNvPicPr>
            <a:picLocks noChangeAspect="1" noChangeArrowheads="1"/>
          </p:cNvPicPr>
          <p:nvPr/>
        </p:nvPicPr>
        <p:blipFill>
          <a:blip r:embed="rId10"/>
          <a:srcRect l="27311" t="22264" r="28609" b="50818"/>
          <a:stretch>
            <a:fillRect/>
          </a:stretch>
        </p:blipFill>
        <p:spPr bwMode="auto">
          <a:xfrm>
            <a:off x="7850038" y="3641747"/>
            <a:ext cx="3579964" cy="1229715"/>
          </a:xfrm>
          <a:prstGeom prst="rect">
            <a:avLst/>
          </a:prstGeom>
          <a:noFill/>
          <a:ln w="9525">
            <a:noFill/>
            <a:miter lim="800000"/>
            <a:headEnd/>
            <a:tailEnd/>
          </a:ln>
          <a:effectLst/>
        </p:spPr>
      </p:pic>
    </p:spTree>
    <p:extLst>
      <p:ext uri="{BB962C8B-B14F-4D97-AF65-F5344CB8AC3E}">
        <p14:creationId xmlns:p14="http://schemas.microsoft.com/office/powerpoint/2010/main" val="2212259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2"/>
          <p:cNvSpPr txBox="1">
            <a:spLocks/>
          </p:cNvSpPr>
          <p:nvPr/>
        </p:nvSpPr>
        <p:spPr>
          <a:xfrm>
            <a:off x="1227138" y="279400"/>
            <a:ext cx="10058400" cy="495300"/>
          </a:xfrm>
          <a:prstGeom prst="rect">
            <a:avLst/>
          </a:prstGeom>
        </p:spPr>
        <p:style>
          <a:lnRef idx="2">
            <a:schemeClr val="dk1"/>
          </a:lnRef>
          <a:fillRef idx="1">
            <a:schemeClr val="lt1"/>
          </a:fillRef>
          <a:effectRef idx="0">
            <a:schemeClr val="dk1"/>
          </a:effectRef>
          <a:fontRef idx="minor">
            <a:schemeClr val="dk1"/>
          </a:fontRef>
        </p:style>
        <p:txBody>
          <a:bodyPr anchor="b">
            <a:normAutofit/>
          </a:bodyPr>
          <a:lstStyle>
            <a:lvl1pPr algn="l" defTabSz="914400" rtl="0" eaLnBrk="1" latinLnBrk="0" hangingPunct="1">
              <a:lnSpc>
                <a:spcPct val="90000"/>
              </a:lnSpc>
              <a:spcBef>
                <a:spcPct val="0"/>
              </a:spcBef>
              <a:buNone/>
              <a:defRPr sz="4800" b="1"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it-IT" sz="2800" dirty="0" smtClean="0">
                <a:solidFill>
                  <a:schemeClr val="tx1"/>
                </a:solidFill>
              </a:rPr>
              <a:t>CARENZE VITAMINICHE E MINERALI</a:t>
            </a:r>
            <a:endParaRPr lang="it-IT" sz="2800" dirty="0">
              <a:solidFill>
                <a:schemeClr val="tx1">
                  <a:lumMod val="75000"/>
                  <a:lumOff val="25000"/>
                </a:schemeClr>
              </a:solidFill>
            </a:endParaRPr>
          </a:p>
        </p:txBody>
      </p:sp>
      <p:sp>
        <p:nvSpPr>
          <p:cNvPr id="148483" name="AutoShape 2" descr="Carenza di vitamine (avitaminosi) - cure e complicanz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it-IT"/>
          </a:p>
        </p:txBody>
      </p:sp>
      <p:sp>
        <p:nvSpPr>
          <p:cNvPr id="148484" name="AutoShape 6" descr="FISIOLOGIA DELLA NUTRIZIONE E FUNZIONI DELL'APPARATO DIGEREN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it-IT"/>
          </a:p>
        </p:txBody>
      </p:sp>
      <p:pic>
        <p:nvPicPr>
          <p:cNvPr id="148485" name="Picture 2"/>
          <p:cNvPicPr>
            <a:picLocks noChangeAspect="1" noChangeArrowheads="1"/>
          </p:cNvPicPr>
          <p:nvPr/>
        </p:nvPicPr>
        <p:blipFill>
          <a:blip r:embed="rId3"/>
          <a:srcRect l="33382" t="31618" r="36032" b="44141"/>
          <a:stretch>
            <a:fillRect/>
          </a:stretch>
        </p:blipFill>
        <p:spPr bwMode="auto">
          <a:xfrm>
            <a:off x="6155994" y="2836303"/>
            <a:ext cx="5481561" cy="2441722"/>
          </a:xfrm>
          <a:prstGeom prst="rect">
            <a:avLst/>
          </a:prstGeom>
          <a:noFill/>
          <a:ln w="9525">
            <a:noFill/>
            <a:miter lim="800000"/>
            <a:headEnd/>
            <a:tailEnd/>
          </a:ln>
        </p:spPr>
      </p:pic>
      <p:pic>
        <p:nvPicPr>
          <p:cNvPr id="148487" name="Picture 4"/>
          <p:cNvPicPr>
            <a:picLocks noChangeAspect="1" noChangeArrowheads="1"/>
          </p:cNvPicPr>
          <p:nvPr/>
        </p:nvPicPr>
        <p:blipFill>
          <a:blip r:embed="rId4"/>
          <a:srcRect l="16259" t="43199" r="35922" b="45036"/>
          <a:stretch>
            <a:fillRect/>
          </a:stretch>
        </p:blipFill>
        <p:spPr bwMode="auto">
          <a:xfrm>
            <a:off x="6169478" y="2208310"/>
            <a:ext cx="5538158" cy="765965"/>
          </a:xfrm>
          <a:prstGeom prst="rect">
            <a:avLst/>
          </a:prstGeom>
          <a:noFill/>
          <a:ln w="9525">
            <a:noFill/>
            <a:miter lim="800000"/>
            <a:headEnd/>
            <a:tailEnd/>
          </a:ln>
        </p:spPr>
      </p:pic>
      <p:pic>
        <p:nvPicPr>
          <p:cNvPr id="2049" name="Picture 1"/>
          <p:cNvPicPr>
            <a:picLocks noChangeAspect="1" noChangeArrowheads="1"/>
          </p:cNvPicPr>
          <p:nvPr/>
        </p:nvPicPr>
        <p:blipFill>
          <a:blip r:embed="rId5"/>
          <a:srcRect l="33467" t="10063" r="15590" b="10063"/>
          <a:stretch>
            <a:fillRect/>
          </a:stretch>
        </p:blipFill>
        <p:spPr bwMode="auto">
          <a:xfrm>
            <a:off x="301840" y="3178378"/>
            <a:ext cx="4172170" cy="3679622"/>
          </a:xfrm>
          <a:prstGeom prst="rect">
            <a:avLst/>
          </a:prstGeom>
          <a:noFill/>
          <a:ln w="9525">
            <a:noFill/>
            <a:miter lim="800000"/>
            <a:headEnd/>
            <a:tailEnd/>
          </a:ln>
          <a:effectLst/>
        </p:spPr>
      </p:pic>
      <p:pic>
        <p:nvPicPr>
          <p:cNvPr id="2050" name="Picture 2"/>
          <p:cNvPicPr>
            <a:picLocks noChangeAspect="1" noChangeArrowheads="1"/>
          </p:cNvPicPr>
          <p:nvPr/>
        </p:nvPicPr>
        <p:blipFill>
          <a:blip r:embed="rId6"/>
          <a:srcRect l="78042" t="76855" r="12618" b="10566"/>
          <a:stretch>
            <a:fillRect/>
          </a:stretch>
        </p:blipFill>
        <p:spPr bwMode="auto">
          <a:xfrm>
            <a:off x="414069" y="2277373"/>
            <a:ext cx="1138687" cy="862642"/>
          </a:xfrm>
          <a:prstGeom prst="rect">
            <a:avLst/>
          </a:prstGeom>
          <a:noFill/>
          <a:ln w="9525">
            <a:noFill/>
            <a:miter lim="800000"/>
            <a:headEnd/>
            <a:tailEnd/>
          </a:ln>
          <a:effectLst/>
        </p:spPr>
      </p:pic>
      <p:pic>
        <p:nvPicPr>
          <p:cNvPr id="11" name="Picture 2"/>
          <p:cNvPicPr>
            <a:picLocks noChangeAspect="1" noChangeArrowheads="1"/>
          </p:cNvPicPr>
          <p:nvPr/>
        </p:nvPicPr>
        <p:blipFill>
          <a:blip r:embed="rId6"/>
          <a:srcRect l="25401" t="40629" r="26533" b="34549"/>
          <a:stretch>
            <a:fillRect/>
          </a:stretch>
        </p:blipFill>
        <p:spPr bwMode="auto">
          <a:xfrm>
            <a:off x="316301" y="920151"/>
            <a:ext cx="4880209" cy="1417607"/>
          </a:xfrm>
          <a:prstGeom prst="rect">
            <a:avLst/>
          </a:prstGeom>
          <a:noFill/>
          <a:ln w="9525">
            <a:noFill/>
            <a:miter lim="800000"/>
            <a:headEnd/>
            <a:tailEnd/>
          </a:ln>
          <a:effectLst/>
        </p:spPr>
      </p:pic>
      <p:sp>
        <p:nvSpPr>
          <p:cNvPr id="14" name="Rettangolo 13"/>
          <p:cNvSpPr/>
          <p:nvPr/>
        </p:nvSpPr>
        <p:spPr>
          <a:xfrm>
            <a:off x="7120055" y="1235050"/>
            <a:ext cx="3166508" cy="646331"/>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r>
              <a:rPr lang="en-US" b="1" dirty="0" smtClean="0">
                <a:solidFill>
                  <a:schemeClr val="tx1"/>
                </a:solidFill>
              </a:rPr>
              <a:t>RYGB </a:t>
            </a:r>
            <a:r>
              <a:rPr lang="en-US" b="1" dirty="0" err="1" smtClean="0">
                <a:solidFill>
                  <a:schemeClr val="tx1"/>
                </a:solidFill>
              </a:rPr>
              <a:t>vs</a:t>
            </a:r>
            <a:r>
              <a:rPr lang="en-US" b="1" dirty="0" smtClean="0">
                <a:solidFill>
                  <a:schemeClr val="tx1"/>
                </a:solidFill>
              </a:rPr>
              <a:t> OAGB </a:t>
            </a:r>
          </a:p>
          <a:p>
            <a:r>
              <a:rPr lang="en-US" b="1" dirty="0" smtClean="0">
                <a:solidFill>
                  <a:schemeClr val="tx1"/>
                </a:solidFill>
              </a:rPr>
              <a:t>Nutritional status did not differ</a:t>
            </a:r>
            <a:endParaRPr lang="it-IT" b="1" dirty="0">
              <a:solidFill>
                <a:schemeClr val="tx1"/>
              </a:solidFill>
            </a:endParaRPr>
          </a:p>
        </p:txBody>
      </p:sp>
      <p:cxnSp>
        <p:nvCxnSpPr>
          <p:cNvPr id="19" name="Connettore 2 18"/>
          <p:cNvCxnSpPr/>
          <p:nvPr/>
        </p:nvCxnSpPr>
        <p:spPr>
          <a:xfrm>
            <a:off x="5418452" y="1593445"/>
            <a:ext cx="1301944" cy="13414"/>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4338" name="Picture 2" descr="Ordini in calo - l'allarme lanciato da Anima - Meccanica e Automazione"/>
          <p:cNvPicPr>
            <a:picLocks noChangeAspect="1" noChangeArrowheads="1"/>
          </p:cNvPicPr>
          <p:nvPr/>
        </p:nvPicPr>
        <p:blipFill>
          <a:blip r:embed="rId7" cstate="print"/>
          <a:srcRect t="19703" r="1250" b="27374"/>
          <a:stretch>
            <a:fillRect/>
          </a:stretch>
        </p:blipFill>
        <p:spPr bwMode="auto">
          <a:xfrm>
            <a:off x="7411026" y="5357004"/>
            <a:ext cx="3734303" cy="150099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p:cNvPicPr>
            <a:picLocks noChangeAspect="1" noChangeArrowheads="1"/>
          </p:cNvPicPr>
          <p:nvPr/>
        </p:nvPicPr>
        <p:blipFill rotWithShape="1">
          <a:blip r:embed="rId2"/>
          <a:srcRect l="34665" t="27316" r="15762" b="22276"/>
          <a:stretch/>
        </p:blipFill>
        <p:spPr bwMode="auto">
          <a:xfrm>
            <a:off x="1289220" y="927100"/>
            <a:ext cx="10239035" cy="5857421"/>
          </a:xfrm>
          <a:prstGeom prst="rect">
            <a:avLst/>
          </a:prstGeom>
          <a:noFill/>
          <a:ln w="9525">
            <a:noFill/>
            <a:miter lim="800000"/>
            <a:headEnd/>
            <a:tailEnd/>
          </a:ln>
        </p:spPr>
      </p:pic>
      <p:sp>
        <p:nvSpPr>
          <p:cNvPr id="4" name="Titolo 2"/>
          <p:cNvSpPr txBox="1">
            <a:spLocks/>
          </p:cNvSpPr>
          <p:nvPr/>
        </p:nvSpPr>
        <p:spPr>
          <a:xfrm>
            <a:off x="1379538" y="431800"/>
            <a:ext cx="10058400" cy="495300"/>
          </a:xfrm>
          <a:prstGeom prst="rect">
            <a:avLst/>
          </a:prstGeom>
        </p:spPr>
        <p:style>
          <a:lnRef idx="2">
            <a:schemeClr val="dk1"/>
          </a:lnRef>
          <a:fillRef idx="1">
            <a:schemeClr val="lt1"/>
          </a:fillRef>
          <a:effectRef idx="0">
            <a:schemeClr val="dk1"/>
          </a:effectRef>
          <a:fontRef idx="minor">
            <a:schemeClr val="dk1"/>
          </a:fontRef>
        </p:style>
        <p:txBody>
          <a:bodyPr anchor="b">
            <a:normAutofit/>
          </a:bodyPr>
          <a:lstStyle>
            <a:lvl1pPr algn="l" defTabSz="914400" rtl="0" eaLnBrk="1" latinLnBrk="0" hangingPunct="1">
              <a:lnSpc>
                <a:spcPct val="90000"/>
              </a:lnSpc>
              <a:spcBef>
                <a:spcPct val="0"/>
              </a:spcBef>
              <a:buNone/>
              <a:defRPr sz="4800" b="1"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it-IT" sz="2800" dirty="0" smtClean="0">
                <a:solidFill>
                  <a:schemeClr val="tx1"/>
                </a:solidFill>
              </a:rPr>
              <a:t>DEFICIT NUTRIZIONALI POST OAGB</a:t>
            </a:r>
            <a:endParaRPr lang="it-IT" sz="28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p:cNvPicPr>
            <a:picLocks noChangeAspect="1" noChangeArrowheads="1"/>
          </p:cNvPicPr>
          <p:nvPr/>
        </p:nvPicPr>
        <p:blipFill>
          <a:blip r:embed="rId2"/>
          <a:srcRect l="22981" t="18388" r="41402" b="33887"/>
          <a:stretch>
            <a:fillRect/>
          </a:stretch>
        </p:blipFill>
        <p:spPr bwMode="auto">
          <a:xfrm>
            <a:off x="1087061" y="1751014"/>
            <a:ext cx="6223377" cy="4690608"/>
          </a:xfrm>
          <a:prstGeom prst="rect">
            <a:avLst/>
          </a:prstGeom>
          <a:noFill/>
          <a:ln w="9525">
            <a:noFill/>
            <a:miter lim="800000"/>
            <a:headEnd/>
            <a:tailEnd/>
          </a:ln>
        </p:spPr>
      </p:pic>
      <p:pic>
        <p:nvPicPr>
          <p:cNvPr id="150531" name="Picture 3"/>
          <p:cNvPicPr>
            <a:picLocks noChangeAspect="1" noChangeArrowheads="1"/>
          </p:cNvPicPr>
          <p:nvPr/>
        </p:nvPicPr>
        <p:blipFill rotWithShape="1">
          <a:blip r:embed="rId3"/>
          <a:srcRect l="22060" t="78367" r="40369" b="8104"/>
          <a:stretch/>
        </p:blipFill>
        <p:spPr bwMode="auto">
          <a:xfrm>
            <a:off x="972761" y="774699"/>
            <a:ext cx="4731809" cy="958585"/>
          </a:xfrm>
          <a:prstGeom prst="rect">
            <a:avLst/>
          </a:prstGeom>
          <a:noFill/>
          <a:ln w="9525">
            <a:noFill/>
            <a:miter lim="800000"/>
            <a:headEnd/>
            <a:tailEnd/>
          </a:ln>
        </p:spPr>
      </p:pic>
      <p:sp>
        <p:nvSpPr>
          <p:cNvPr id="5" name="Rettangolo 4"/>
          <p:cNvSpPr/>
          <p:nvPr/>
        </p:nvSpPr>
        <p:spPr>
          <a:xfrm>
            <a:off x="7637460" y="1812924"/>
            <a:ext cx="3648075" cy="1938992"/>
          </a:xfrm>
          <a:prstGeom prst="rect">
            <a:avLst/>
          </a:prstGeom>
          <a:ln w="76200"/>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it-IT" sz="2000" b="1" dirty="0" err="1"/>
              <a:t>Biochemical</a:t>
            </a:r>
            <a:r>
              <a:rPr lang="it-IT" sz="2000" b="1" dirty="0"/>
              <a:t> </a:t>
            </a:r>
            <a:r>
              <a:rPr lang="it-IT" sz="2000" b="1" dirty="0" err="1"/>
              <a:t>monitoring</a:t>
            </a:r>
            <a:r>
              <a:rPr lang="it-IT" sz="2000" b="1" dirty="0"/>
              <a:t> </a:t>
            </a:r>
            <a:r>
              <a:rPr lang="it-IT" sz="2000" b="1" dirty="0" err="1"/>
              <a:t>is</a:t>
            </a:r>
            <a:r>
              <a:rPr lang="it-IT" sz="2000" b="1" dirty="0"/>
              <a:t> </a:t>
            </a:r>
            <a:r>
              <a:rPr lang="it-IT" sz="2000" b="1" dirty="0" err="1"/>
              <a:t>vital</a:t>
            </a:r>
            <a:r>
              <a:rPr lang="it-IT" sz="2000" b="1" dirty="0"/>
              <a:t> </a:t>
            </a:r>
            <a:r>
              <a:rPr lang="en-US" sz="2000" b="1" dirty="0"/>
              <a:t>to ensure that people are able to meet nutritional needs after</a:t>
            </a:r>
          </a:p>
          <a:p>
            <a:pPr algn="ctr">
              <a:defRPr/>
            </a:pPr>
            <a:r>
              <a:rPr lang="en-US" sz="2000" b="1" dirty="0"/>
              <a:t>Bariatric surgery and any nutritional deficiencies are identified and </a:t>
            </a:r>
            <a:r>
              <a:rPr lang="it-IT" sz="2000" b="1" dirty="0" err="1"/>
              <a:t>corrected</a:t>
            </a:r>
            <a:r>
              <a:rPr lang="it-IT" sz="2000" b="1" dirty="0"/>
              <a:t>.</a:t>
            </a:r>
          </a:p>
        </p:txBody>
      </p:sp>
      <p:sp>
        <p:nvSpPr>
          <p:cNvPr id="8" name="Titolo 2"/>
          <p:cNvSpPr txBox="1">
            <a:spLocks/>
          </p:cNvSpPr>
          <p:nvPr/>
        </p:nvSpPr>
        <p:spPr>
          <a:xfrm>
            <a:off x="1227138" y="279400"/>
            <a:ext cx="10058400" cy="495300"/>
          </a:xfrm>
          <a:prstGeom prst="rect">
            <a:avLst/>
          </a:prstGeom>
        </p:spPr>
        <p:style>
          <a:lnRef idx="2">
            <a:schemeClr val="dk1"/>
          </a:lnRef>
          <a:fillRef idx="1">
            <a:schemeClr val="lt1"/>
          </a:fillRef>
          <a:effectRef idx="0">
            <a:schemeClr val="dk1"/>
          </a:effectRef>
          <a:fontRef idx="minor">
            <a:schemeClr val="dk1"/>
          </a:fontRef>
        </p:style>
        <p:txBody>
          <a:bodyPr anchor="b">
            <a:normAutofit/>
          </a:bodyPr>
          <a:lstStyle>
            <a:lvl1pPr algn="l" defTabSz="914400" rtl="0" eaLnBrk="1" latinLnBrk="0" hangingPunct="1">
              <a:lnSpc>
                <a:spcPct val="90000"/>
              </a:lnSpc>
              <a:spcBef>
                <a:spcPct val="0"/>
              </a:spcBef>
              <a:buNone/>
              <a:defRPr sz="4800" b="1"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it-IT" sz="2800" dirty="0" smtClean="0">
                <a:solidFill>
                  <a:schemeClr val="tx1"/>
                </a:solidFill>
              </a:rPr>
              <a:t>DEFICIT NUTRIZIONALI POST OAGB</a:t>
            </a:r>
            <a:endParaRPr lang="it-IT" sz="2800" dirty="0">
              <a:solidFill>
                <a:schemeClr val="tx1">
                  <a:lumMod val="75000"/>
                  <a:lumOff val="25000"/>
                </a:schemeClr>
              </a:solidFill>
            </a:endParaRPr>
          </a:p>
        </p:txBody>
      </p:sp>
      <p:pic>
        <p:nvPicPr>
          <p:cNvPr id="14338" name="Picture 2" descr="5 Warning Signs of a Nutrient or Vitamin Deficiency"/>
          <p:cNvPicPr>
            <a:picLocks noChangeAspect="1" noChangeArrowheads="1"/>
          </p:cNvPicPr>
          <p:nvPr/>
        </p:nvPicPr>
        <p:blipFill>
          <a:blip r:embed="rId4" cstate="print"/>
          <a:srcRect/>
          <a:stretch>
            <a:fillRect/>
          </a:stretch>
        </p:blipFill>
        <p:spPr bwMode="auto">
          <a:xfrm>
            <a:off x="7637461" y="4256691"/>
            <a:ext cx="3648075" cy="2096043"/>
          </a:xfrm>
          <a:prstGeom prst="rect">
            <a:avLst/>
          </a:prstGeom>
          <a:noFill/>
        </p:spPr>
      </p:pic>
      <p:sp>
        <p:nvSpPr>
          <p:cNvPr id="2" name="Rettangolo 1"/>
          <p:cNvSpPr/>
          <p:nvPr/>
        </p:nvSpPr>
        <p:spPr>
          <a:xfrm>
            <a:off x="952920" y="595990"/>
            <a:ext cx="254376" cy="261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p:cNvPicPr>
            <a:picLocks noChangeAspect="1" noChangeArrowheads="1"/>
          </p:cNvPicPr>
          <p:nvPr/>
        </p:nvPicPr>
        <p:blipFill>
          <a:blip r:embed="rId2"/>
          <a:srcRect l="25883" t="33821" r="42972" b="26904"/>
          <a:stretch>
            <a:fillRect/>
          </a:stretch>
        </p:blipFill>
        <p:spPr bwMode="auto">
          <a:xfrm>
            <a:off x="2652172" y="1099781"/>
            <a:ext cx="7208332" cy="5627589"/>
          </a:xfrm>
          <a:prstGeom prst="rect">
            <a:avLst/>
          </a:prstGeom>
          <a:noFill/>
          <a:ln w="9525">
            <a:noFill/>
            <a:miter lim="800000"/>
            <a:headEnd/>
            <a:tailEnd/>
          </a:ln>
        </p:spPr>
      </p:pic>
      <p:sp>
        <p:nvSpPr>
          <p:cNvPr id="147460" name="AutoShape 4" descr="Nutrition Focused Physical Exam On-Demand Learning Modules"/>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it-IT"/>
          </a:p>
        </p:txBody>
      </p:sp>
      <p:sp>
        <p:nvSpPr>
          <p:cNvPr id="6" name="Titolo 2"/>
          <p:cNvSpPr txBox="1">
            <a:spLocks/>
          </p:cNvSpPr>
          <p:nvPr/>
        </p:nvSpPr>
        <p:spPr>
          <a:xfrm>
            <a:off x="1227138" y="279400"/>
            <a:ext cx="10058400" cy="495300"/>
          </a:xfrm>
          <a:prstGeom prst="rect">
            <a:avLst/>
          </a:prstGeom>
        </p:spPr>
        <p:style>
          <a:lnRef idx="2">
            <a:schemeClr val="dk1"/>
          </a:lnRef>
          <a:fillRef idx="1">
            <a:schemeClr val="lt1"/>
          </a:fillRef>
          <a:effectRef idx="0">
            <a:schemeClr val="dk1"/>
          </a:effectRef>
          <a:fontRef idx="minor">
            <a:schemeClr val="dk1"/>
          </a:fontRef>
        </p:style>
        <p:txBody>
          <a:bodyPr anchor="b">
            <a:normAutofit/>
          </a:bodyPr>
          <a:lstStyle>
            <a:lvl1pPr algn="l" defTabSz="914400" rtl="0" eaLnBrk="1" latinLnBrk="0" hangingPunct="1">
              <a:lnSpc>
                <a:spcPct val="90000"/>
              </a:lnSpc>
              <a:spcBef>
                <a:spcPct val="0"/>
              </a:spcBef>
              <a:buNone/>
              <a:defRPr sz="4800" b="1"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it-IT" sz="2800" dirty="0" smtClean="0">
                <a:solidFill>
                  <a:schemeClr val="tx1"/>
                </a:solidFill>
              </a:rPr>
              <a:t>DEFICIT NUTRIZIONALI POST OAGB</a:t>
            </a:r>
            <a:endParaRPr lang="it-IT" sz="2800" dirty="0">
              <a:solidFill>
                <a:schemeClr val="tx1">
                  <a:lumMod val="75000"/>
                  <a:lumOff val="25000"/>
                </a:schemeClr>
              </a:solidFill>
            </a:endParaRPr>
          </a:p>
        </p:txBody>
      </p:sp>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673" t="50618" r="-1345" b="15399"/>
          <a:stretch/>
        </p:blipFill>
        <p:spPr bwMode="auto">
          <a:xfrm>
            <a:off x="10189085" y="1218599"/>
            <a:ext cx="1155955" cy="965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647" t="17266" r="-7911" b="49066"/>
          <a:stretch/>
        </p:blipFill>
        <p:spPr bwMode="auto">
          <a:xfrm>
            <a:off x="8768443" y="1227570"/>
            <a:ext cx="1306342" cy="956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7138" y="1227570"/>
            <a:ext cx="1139825"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2172" y="1240962"/>
            <a:ext cx="114617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89085" y="5192486"/>
            <a:ext cx="1780382" cy="133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98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icronutrient deficiencies in obesity and after bariatric surgery,... |  Download Scientific Diagram"/>
          <p:cNvPicPr>
            <a:picLocks noChangeAspect="1" noChangeArrowheads="1"/>
          </p:cNvPicPr>
          <p:nvPr/>
        </p:nvPicPr>
        <p:blipFill rotWithShape="1">
          <a:blip r:embed="rId2"/>
          <a:srcRect l="36765" b="35977"/>
          <a:stretch/>
        </p:blipFill>
        <p:spPr bwMode="auto">
          <a:xfrm>
            <a:off x="1128982" y="879894"/>
            <a:ext cx="7489885" cy="5572665"/>
          </a:xfrm>
          <a:prstGeom prst="rect">
            <a:avLst/>
          </a:prstGeom>
          <a:noFill/>
          <a:ln w="9525">
            <a:noFill/>
            <a:miter lim="800000"/>
            <a:headEnd/>
            <a:tailEnd/>
          </a:ln>
        </p:spPr>
      </p:pic>
      <p:sp>
        <p:nvSpPr>
          <p:cNvPr id="5" name="CasellaDiTesto 4"/>
          <p:cNvSpPr txBox="1"/>
          <p:nvPr/>
        </p:nvSpPr>
        <p:spPr>
          <a:xfrm>
            <a:off x="4183811" y="1928244"/>
            <a:ext cx="1940944" cy="4524315"/>
          </a:xfrm>
          <a:prstGeom prst="rect">
            <a:avLst/>
          </a:prstGeom>
          <a:solidFill>
            <a:schemeClr val="bg1"/>
          </a:solidFill>
        </p:spPr>
        <p:txBody>
          <a:bodyPr wrap="square" rtlCol="0">
            <a:spAutoFit/>
          </a:bodyPr>
          <a:lstStyle/>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a:p>
        </p:txBody>
      </p:sp>
      <p:pic>
        <p:nvPicPr>
          <p:cNvPr id="37890" name="Picture 2" descr="Omega Loop Gastric Bypass with MiniMIZER RING Surgery - Sydney Bariatric  Clinic"/>
          <p:cNvPicPr>
            <a:picLocks noChangeAspect="1" noChangeArrowheads="1"/>
          </p:cNvPicPr>
          <p:nvPr/>
        </p:nvPicPr>
        <p:blipFill>
          <a:blip r:embed="rId3"/>
          <a:srcRect/>
          <a:stretch>
            <a:fillRect/>
          </a:stretch>
        </p:blipFill>
        <p:spPr bwMode="auto">
          <a:xfrm>
            <a:off x="4113721" y="1718552"/>
            <a:ext cx="1837427" cy="1947674"/>
          </a:xfrm>
          <a:prstGeom prst="rect">
            <a:avLst/>
          </a:prstGeom>
          <a:noFill/>
        </p:spPr>
      </p:pic>
      <p:sp>
        <p:nvSpPr>
          <p:cNvPr id="4" name="CasellaDiTesto 3"/>
          <p:cNvSpPr txBox="1"/>
          <p:nvPr/>
        </p:nvSpPr>
        <p:spPr>
          <a:xfrm>
            <a:off x="4183811" y="3666226"/>
            <a:ext cx="170803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t-IT" sz="1400" b="1" dirty="0" err="1" smtClean="0">
                <a:solidFill>
                  <a:srgbClr val="003773"/>
                </a:solidFill>
              </a:rPr>
              <a:t>One</a:t>
            </a:r>
            <a:r>
              <a:rPr lang="it-IT" sz="1400" b="1" dirty="0" smtClean="0">
                <a:solidFill>
                  <a:srgbClr val="003773"/>
                </a:solidFill>
              </a:rPr>
              <a:t> </a:t>
            </a:r>
            <a:r>
              <a:rPr lang="it-IT" sz="1400" b="1" dirty="0" err="1" smtClean="0">
                <a:solidFill>
                  <a:srgbClr val="003773"/>
                </a:solidFill>
              </a:rPr>
              <a:t>Anastomosis</a:t>
            </a:r>
            <a:r>
              <a:rPr lang="it-IT" sz="1400" b="1" dirty="0" smtClean="0">
                <a:solidFill>
                  <a:srgbClr val="003773"/>
                </a:solidFill>
              </a:rPr>
              <a:t> </a:t>
            </a:r>
            <a:r>
              <a:rPr lang="it-IT" sz="1400" b="1" dirty="0" err="1" smtClean="0">
                <a:solidFill>
                  <a:srgbClr val="003773"/>
                </a:solidFill>
              </a:rPr>
              <a:t>Gastric</a:t>
            </a:r>
            <a:r>
              <a:rPr lang="it-IT" sz="1400" b="1" dirty="0" smtClean="0">
                <a:solidFill>
                  <a:srgbClr val="003773"/>
                </a:solidFill>
              </a:rPr>
              <a:t> Bypass</a:t>
            </a:r>
            <a:endParaRPr lang="it-IT" sz="1400" b="1" dirty="0">
              <a:solidFill>
                <a:srgbClr val="003773"/>
              </a:solidFill>
            </a:endParaRPr>
          </a:p>
        </p:txBody>
      </p:sp>
      <p:sp>
        <p:nvSpPr>
          <p:cNvPr id="6" name="Titolo 2"/>
          <p:cNvSpPr txBox="1">
            <a:spLocks/>
          </p:cNvSpPr>
          <p:nvPr/>
        </p:nvSpPr>
        <p:spPr>
          <a:xfrm>
            <a:off x="1227138" y="279400"/>
            <a:ext cx="10058400" cy="495300"/>
          </a:xfrm>
          <a:prstGeom prst="rect">
            <a:avLst/>
          </a:prstGeom>
        </p:spPr>
        <p:style>
          <a:lnRef idx="2">
            <a:schemeClr val="dk1"/>
          </a:lnRef>
          <a:fillRef idx="1">
            <a:schemeClr val="lt1"/>
          </a:fillRef>
          <a:effectRef idx="0">
            <a:schemeClr val="dk1"/>
          </a:effectRef>
          <a:fontRef idx="minor">
            <a:schemeClr val="dk1"/>
          </a:fontRef>
        </p:style>
        <p:txBody>
          <a:bodyPr anchor="b">
            <a:normAutofit/>
          </a:bodyPr>
          <a:lstStyle>
            <a:lvl1pPr algn="l" defTabSz="914400" rtl="0" eaLnBrk="1" latinLnBrk="0" hangingPunct="1">
              <a:lnSpc>
                <a:spcPct val="90000"/>
              </a:lnSpc>
              <a:spcBef>
                <a:spcPct val="0"/>
              </a:spcBef>
              <a:buNone/>
              <a:defRPr sz="4800" b="1"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it-IT" sz="2800" dirty="0" smtClean="0">
                <a:solidFill>
                  <a:schemeClr val="tx1"/>
                </a:solidFill>
              </a:rPr>
              <a:t>DEFICIT NUTRIZIONALI POST OAGB</a:t>
            </a:r>
            <a:endParaRPr lang="it-IT" sz="2800" dirty="0">
              <a:solidFill>
                <a:schemeClr val="tx1">
                  <a:lumMod val="75000"/>
                  <a:lumOff val="25000"/>
                </a:schemeClr>
              </a:solidFill>
            </a:endParaRPr>
          </a:p>
        </p:txBody>
      </p:sp>
      <p:sp>
        <p:nvSpPr>
          <p:cNvPr id="7" name="CasellaDiTesto 6"/>
          <p:cNvSpPr txBox="1"/>
          <p:nvPr/>
        </p:nvSpPr>
        <p:spPr>
          <a:xfrm>
            <a:off x="9503230" y="3573893"/>
            <a:ext cx="1921842" cy="707886"/>
          </a:xfrm>
          <a:prstGeom prst="rect">
            <a:avLst/>
          </a:prstGeom>
          <a:ln w="76200">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t-IT" sz="4000" b="1" dirty="0" err="1" smtClean="0"/>
              <a:t>Protein</a:t>
            </a:r>
            <a:endParaRPr lang="it-IT" sz="4000" b="1" dirty="0"/>
          </a:p>
        </p:txBody>
      </p:sp>
      <p:sp>
        <p:nvSpPr>
          <p:cNvPr id="8" name="CasellaDiTesto 7"/>
          <p:cNvSpPr txBox="1"/>
          <p:nvPr/>
        </p:nvSpPr>
        <p:spPr>
          <a:xfrm>
            <a:off x="1534732" y="5943600"/>
            <a:ext cx="2501660" cy="646331"/>
          </a:xfrm>
          <a:prstGeom prst="rect">
            <a:avLst/>
          </a:prstGeom>
          <a:solidFill>
            <a:schemeClr val="bg1"/>
          </a:solidFill>
        </p:spPr>
        <p:txBody>
          <a:bodyPr wrap="square" rtlCol="0">
            <a:spAutoFit/>
          </a:bodyPr>
          <a:lstStyle/>
          <a:p>
            <a:endParaRPr lang="it-IT" dirty="0" smtClean="0"/>
          </a:p>
          <a:p>
            <a:endParaRPr lang="it-IT"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745" t="31159" r="28422" b="30006"/>
          <a:stretch/>
        </p:blipFill>
        <p:spPr bwMode="auto">
          <a:xfrm>
            <a:off x="9304526" y="1197033"/>
            <a:ext cx="2319250" cy="2152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9503230" y="4420872"/>
            <a:ext cx="2008413" cy="1384995"/>
          </a:xfrm>
          <a:prstGeom prst="rect">
            <a:avLst/>
          </a:prstGeom>
        </p:spPr>
        <p:txBody>
          <a:bodyPr wrap="square">
            <a:spAutoFit/>
          </a:bodyPr>
          <a:lstStyle/>
          <a:p>
            <a:r>
              <a:rPr lang="en-US" sz="1050" i="1" dirty="0">
                <a:solidFill>
                  <a:schemeClr val="accent6">
                    <a:lumMod val="50000"/>
                  </a:schemeClr>
                </a:solidFill>
              </a:rPr>
              <a:t>Protein needs</a:t>
            </a:r>
            <a:r>
              <a:rPr lang="en-US" sz="1050" i="1" dirty="0" smtClean="0">
                <a:solidFill>
                  <a:schemeClr val="accent6">
                    <a:lumMod val="50000"/>
                  </a:schemeClr>
                </a:solidFill>
              </a:rPr>
              <a:t>:</a:t>
            </a:r>
          </a:p>
          <a:p>
            <a:pPr marL="171450" indent="-171450">
              <a:buFont typeface="Arial" panose="020B0604020202020204" pitchFamily="34" charset="0"/>
              <a:buChar char="•"/>
            </a:pPr>
            <a:r>
              <a:rPr lang="en-US" sz="1050" i="1" dirty="0" smtClean="0">
                <a:solidFill>
                  <a:schemeClr val="accent6">
                    <a:lumMod val="50000"/>
                  </a:schemeClr>
                </a:solidFill>
              </a:rPr>
              <a:t> </a:t>
            </a:r>
            <a:r>
              <a:rPr lang="en-US" sz="1050" i="1" dirty="0">
                <a:solidFill>
                  <a:schemeClr val="accent6">
                    <a:lumMod val="50000"/>
                  </a:schemeClr>
                </a:solidFill>
              </a:rPr>
              <a:t>Should constitute 10- 35% of daily caloric intake </a:t>
            </a:r>
            <a:r>
              <a:rPr lang="en-US" sz="1050" i="1" dirty="0" smtClean="0">
                <a:solidFill>
                  <a:schemeClr val="accent6">
                    <a:lumMod val="50000"/>
                  </a:schemeClr>
                </a:solidFill>
              </a:rPr>
              <a:t>(average 80 -120g/day)</a:t>
            </a:r>
            <a:endParaRPr lang="en-US" sz="1050" i="1" dirty="0">
              <a:solidFill>
                <a:schemeClr val="accent6">
                  <a:lumMod val="50000"/>
                </a:schemeClr>
              </a:solidFill>
            </a:endParaRPr>
          </a:p>
          <a:p>
            <a:pPr marL="171450" indent="-171450">
              <a:buFont typeface="Arial" panose="020B0604020202020204" pitchFamily="34" charset="0"/>
              <a:buChar char="•"/>
            </a:pPr>
            <a:r>
              <a:rPr lang="en-US" sz="1050" i="1" dirty="0" smtClean="0">
                <a:solidFill>
                  <a:schemeClr val="accent6">
                    <a:lumMod val="50000"/>
                  </a:schemeClr>
                </a:solidFill>
              </a:rPr>
              <a:t>Weight </a:t>
            </a:r>
            <a:r>
              <a:rPr lang="en-US" sz="1050" i="1" dirty="0">
                <a:solidFill>
                  <a:schemeClr val="accent6">
                    <a:lumMod val="50000"/>
                  </a:schemeClr>
                </a:solidFill>
              </a:rPr>
              <a:t>maintenance: 0.8-1.2 g/kg body weight per day </a:t>
            </a:r>
          </a:p>
          <a:p>
            <a:pPr marL="171450" indent="-171450">
              <a:buFont typeface="Arial" panose="020B0604020202020204" pitchFamily="34" charset="0"/>
              <a:buChar char="•"/>
            </a:pPr>
            <a:r>
              <a:rPr lang="en-US" sz="1050" i="1" dirty="0" smtClean="0">
                <a:solidFill>
                  <a:schemeClr val="accent6">
                    <a:lumMod val="50000"/>
                  </a:schemeClr>
                </a:solidFill>
              </a:rPr>
              <a:t>Active </a:t>
            </a:r>
            <a:r>
              <a:rPr lang="en-US" sz="1050" i="1" dirty="0">
                <a:solidFill>
                  <a:schemeClr val="accent6">
                    <a:lumMod val="50000"/>
                  </a:schemeClr>
                </a:solidFill>
              </a:rPr>
              <a:t>weight loss: </a:t>
            </a:r>
            <a:r>
              <a:rPr lang="en-US" sz="1050" i="1" dirty="0" smtClean="0">
                <a:solidFill>
                  <a:schemeClr val="accent6">
                    <a:lumMod val="50000"/>
                  </a:schemeClr>
                </a:solidFill>
              </a:rPr>
              <a:t>1.2-1.5 </a:t>
            </a:r>
            <a:r>
              <a:rPr lang="en-US" sz="1050" i="1" dirty="0">
                <a:solidFill>
                  <a:schemeClr val="accent6">
                    <a:lumMod val="50000"/>
                  </a:schemeClr>
                </a:solidFill>
              </a:rPr>
              <a:t>g/kg body weight </a:t>
            </a:r>
            <a:endParaRPr lang="it-IT" sz="1050" i="1" dirty="0">
              <a:solidFill>
                <a:schemeClr val="accent6">
                  <a:lumMod val="50000"/>
                </a:schemeClr>
              </a:solidFill>
            </a:endParaRPr>
          </a:p>
        </p:txBody>
      </p:sp>
      <p:sp>
        <p:nvSpPr>
          <p:cNvPr id="11" name="Rettangolo 10"/>
          <p:cNvSpPr/>
          <p:nvPr/>
        </p:nvSpPr>
        <p:spPr>
          <a:xfrm>
            <a:off x="8887441" y="6557017"/>
            <a:ext cx="3239990" cy="253916"/>
          </a:xfrm>
          <a:prstGeom prst="rect">
            <a:avLst/>
          </a:prstGeom>
        </p:spPr>
        <p:txBody>
          <a:bodyPr wrap="none">
            <a:spAutoFit/>
          </a:bodyPr>
          <a:lstStyle/>
          <a:p>
            <a:r>
              <a:rPr lang="en-US" sz="1000" i="1" dirty="0">
                <a:solidFill>
                  <a:schemeClr val="accent6">
                    <a:lumMod val="75000"/>
                  </a:schemeClr>
                </a:solidFill>
              </a:rPr>
              <a:t>Bariatric Surgery Guidelines, </a:t>
            </a:r>
            <a:r>
              <a:rPr lang="en-US" sz="1000" i="1" dirty="0" err="1">
                <a:solidFill>
                  <a:schemeClr val="accent6">
                    <a:lumMod val="75000"/>
                  </a:schemeClr>
                </a:solidFill>
              </a:rPr>
              <a:t>Endocr</a:t>
            </a:r>
            <a:r>
              <a:rPr lang="en-US" sz="1000" i="1" dirty="0">
                <a:solidFill>
                  <a:schemeClr val="accent6">
                    <a:lumMod val="75000"/>
                  </a:schemeClr>
                </a:solidFill>
              </a:rPr>
              <a:t> </a:t>
            </a:r>
            <a:r>
              <a:rPr lang="en-US" sz="1000" i="1" dirty="0" err="1">
                <a:solidFill>
                  <a:schemeClr val="accent6">
                    <a:lumMod val="75000"/>
                  </a:schemeClr>
                </a:solidFill>
              </a:rPr>
              <a:t>Pract</a:t>
            </a:r>
            <a:r>
              <a:rPr lang="en-US" sz="1000" i="1" dirty="0">
                <a:solidFill>
                  <a:schemeClr val="accent6">
                    <a:lumMod val="75000"/>
                  </a:schemeClr>
                </a:solidFill>
              </a:rPr>
              <a:t>. 2019;25(No. </a:t>
            </a:r>
            <a:r>
              <a:rPr lang="en-US" sz="900" i="1" dirty="0">
                <a:solidFill>
                  <a:schemeClr val="accent6">
                    <a:lumMod val="75000"/>
                  </a:schemeClr>
                </a:solidFill>
              </a:rPr>
              <a:t>12</a:t>
            </a:r>
            <a:r>
              <a:rPr lang="en-US" sz="1000" i="1" dirty="0">
                <a:solidFill>
                  <a:schemeClr val="accent6">
                    <a:lumMod val="75000"/>
                  </a:schemeClr>
                </a:solidFill>
              </a:rPr>
              <a:t>)</a:t>
            </a:r>
            <a:endParaRPr lang="it-IT" sz="1000" i="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txBox="1">
            <a:spLocks/>
          </p:cNvSpPr>
          <p:nvPr/>
        </p:nvSpPr>
        <p:spPr>
          <a:xfrm>
            <a:off x="4063042" y="966160"/>
            <a:ext cx="4185998" cy="524534"/>
          </a:xfrm>
          <a:prstGeom prst="rect">
            <a:avLst/>
          </a:prstGeom>
          <a:ln>
            <a:noFill/>
          </a:ln>
        </p:spPr>
        <p:style>
          <a:lnRef idx="2">
            <a:schemeClr val="dk1"/>
          </a:lnRef>
          <a:fillRef idx="1">
            <a:schemeClr val="lt1"/>
          </a:fillRef>
          <a:effectRef idx="0">
            <a:schemeClr val="dk1"/>
          </a:effectRef>
          <a:fontRef idx="minor">
            <a:schemeClr val="dk1"/>
          </a:fontRef>
        </p:style>
        <p:txBody>
          <a:bodyPr anchor="b">
            <a:normAutofit/>
          </a:bodyPr>
          <a:lstStyle>
            <a:lvl1pPr algn="l" defTabSz="914400" rtl="0" eaLnBrk="1" latinLnBrk="0" hangingPunct="1">
              <a:lnSpc>
                <a:spcPct val="90000"/>
              </a:lnSpc>
              <a:spcBef>
                <a:spcPct val="0"/>
              </a:spcBef>
              <a:buNone/>
              <a:defRPr sz="4800" b="1"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it-IT" sz="2800" dirty="0" smtClean="0">
                <a:solidFill>
                  <a:srgbClr val="003773"/>
                </a:solidFill>
              </a:rPr>
              <a:t>MALNUTRIZIONE PROTEICA</a:t>
            </a:r>
            <a:endParaRPr lang="it-IT" sz="2800" dirty="0">
              <a:solidFill>
                <a:srgbClr val="003773"/>
              </a:solidFill>
            </a:endParaRPr>
          </a:p>
        </p:txBody>
      </p:sp>
      <p:sp>
        <p:nvSpPr>
          <p:cNvPr id="8" name="Rettangolo 7"/>
          <p:cNvSpPr/>
          <p:nvPr/>
        </p:nvSpPr>
        <p:spPr>
          <a:xfrm>
            <a:off x="1138687" y="1423359"/>
            <a:ext cx="9946256" cy="646331"/>
          </a:xfrm>
          <a:prstGeom prst="rect">
            <a:avLst/>
          </a:prstGeom>
        </p:spPr>
        <p:txBody>
          <a:bodyPr wrap="square">
            <a:spAutoFit/>
          </a:bodyPr>
          <a:lstStyle/>
          <a:p>
            <a:pPr algn="ctr"/>
            <a:r>
              <a:rPr lang="it-IT" dirty="0" smtClean="0"/>
              <a:t>Una perdita di peso estrema, che può portare a malnutrizione dopo OAGB/MGB, è stata segnalata in numerosi studi con percentuali che variano dallo 0,2 al 2%.</a:t>
            </a:r>
            <a:endParaRPr lang="it-IT" dirty="0"/>
          </a:p>
        </p:txBody>
      </p:sp>
      <p:graphicFrame>
        <p:nvGraphicFramePr>
          <p:cNvPr id="7" name="Diagramma 6"/>
          <p:cNvGraphicFramePr/>
          <p:nvPr>
            <p:extLst>
              <p:ext uri="{D42A27DB-BD31-4B8C-83A1-F6EECF244321}">
                <p14:modId xmlns:p14="http://schemas.microsoft.com/office/powerpoint/2010/main" val="2326869052"/>
              </p:ext>
            </p:extLst>
          </p:nvPr>
        </p:nvGraphicFramePr>
        <p:xfrm>
          <a:off x="4662609" y="1746524"/>
          <a:ext cx="6622929" cy="48414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olo 2"/>
          <p:cNvSpPr txBox="1">
            <a:spLocks/>
          </p:cNvSpPr>
          <p:nvPr/>
        </p:nvSpPr>
        <p:spPr>
          <a:xfrm>
            <a:off x="1227138" y="279400"/>
            <a:ext cx="10058400" cy="495300"/>
          </a:xfrm>
          <a:prstGeom prst="rect">
            <a:avLst/>
          </a:prstGeom>
        </p:spPr>
        <p:style>
          <a:lnRef idx="2">
            <a:schemeClr val="dk1"/>
          </a:lnRef>
          <a:fillRef idx="1">
            <a:schemeClr val="lt1"/>
          </a:fillRef>
          <a:effectRef idx="0">
            <a:schemeClr val="dk1"/>
          </a:effectRef>
          <a:fontRef idx="minor">
            <a:schemeClr val="dk1"/>
          </a:fontRef>
        </p:style>
        <p:txBody>
          <a:bodyPr anchor="b">
            <a:normAutofit/>
          </a:bodyPr>
          <a:lstStyle>
            <a:lvl1pPr algn="l" defTabSz="914400" rtl="0" eaLnBrk="1" latinLnBrk="0" hangingPunct="1">
              <a:lnSpc>
                <a:spcPct val="90000"/>
              </a:lnSpc>
              <a:spcBef>
                <a:spcPct val="0"/>
              </a:spcBef>
              <a:buNone/>
              <a:defRPr sz="4800" b="1"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it-IT" sz="2800" dirty="0" smtClean="0">
                <a:solidFill>
                  <a:schemeClr val="tx1"/>
                </a:solidFill>
              </a:rPr>
              <a:t>DEFICIT NUTRIZIONALI POST OAGB</a:t>
            </a:r>
            <a:endParaRPr lang="it-IT" sz="2800" dirty="0">
              <a:solidFill>
                <a:schemeClr val="tx1">
                  <a:lumMod val="75000"/>
                  <a:lumOff val="25000"/>
                </a:schemeClr>
              </a:solidFill>
            </a:endParaRPr>
          </a:p>
        </p:txBody>
      </p:sp>
      <p:pic>
        <p:nvPicPr>
          <p:cNvPr id="6" name="Immagine 5"/>
          <p:cNvPicPr>
            <a:picLocks noChangeAspect="1"/>
          </p:cNvPicPr>
          <p:nvPr/>
        </p:nvPicPr>
        <p:blipFill>
          <a:blip r:embed="rId7"/>
          <a:srcRect/>
          <a:stretch>
            <a:fillRect/>
          </a:stretch>
        </p:blipFill>
        <p:spPr bwMode="auto">
          <a:xfrm>
            <a:off x="605714" y="2163536"/>
            <a:ext cx="3051093" cy="3947969"/>
          </a:xfrm>
          <a:prstGeom prst="rect">
            <a:avLst/>
          </a:prstGeom>
          <a:noFill/>
          <a:ln w="9525">
            <a:noFill/>
            <a:miter lim="800000"/>
            <a:headEnd/>
            <a:tailEnd/>
          </a:ln>
        </p:spPr>
      </p:pic>
      <p:sp>
        <p:nvSpPr>
          <p:cNvPr id="2" name="Rettangolo 1"/>
          <p:cNvSpPr/>
          <p:nvPr/>
        </p:nvSpPr>
        <p:spPr>
          <a:xfrm>
            <a:off x="0" y="6472026"/>
            <a:ext cx="12192000" cy="246221"/>
          </a:xfrm>
          <a:prstGeom prst="rect">
            <a:avLst/>
          </a:prstGeom>
        </p:spPr>
        <p:txBody>
          <a:bodyPr wrap="square">
            <a:spAutoFit/>
          </a:bodyPr>
          <a:lstStyle/>
          <a:p>
            <a:pPr algn="ctr"/>
            <a:r>
              <a:rPr lang="it-IT" sz="1000" i="1" dirty="0" err="1">
                <a:solidFill>
                  <a:schemeClr val="accent6">
                    <a:lumMod val="75000"/>
                  </a:schemeClr>
                </a:solidFill>
              </a:rPr>
              <a:t>Bandlamudi</a:t>
            </a:r>
            <a:r>
              <a:rPr lang="it-IT" sz="1000" i="1" dirty="0">
                <a:solidFill>
                  <a:schemeClr val="accent6">
                    <a:lumMod val="75000"/>
                  </a:schemeClr>
                </a:solidFill>
              </a:rPr>
              <a:t>, N., </a:t>
            </a:r>
            <a:r>
              <a:rPr lang="it-IT" sz="1000" i="1" dirty="0" err="1">
                <a:solidFill>
                  <a:schemeClr val="accent6">
                    <a:lumMod val="75000"/>
                  </a:schemeClr>
                </a:solidFill>
              </a:rPr>
              <a:t>Holt</a:t>
            </a:r>
            <a:r>
              <a:rPr lang="it-IT" sz="1000" i="1" dirty="0">
                <a:solidFill>
                  <a:schemeClr val="accent6">
                    <a:lumMod val="75000"/>
                  </a:schemeClr>
                </a:solidFill>
              </a:rPr>
              <a:t>, G., Graham, Y. et al. </a:t>
            </a:r>
            <a:r>
              <a:rPr lang="it-IT" sz="1000" i="1" dirty="0" err="1">
                <a:solidFill>
                  <a:schemeClr val="accent6">
                    <a:lumMod val="75000"/>
                  </a:schemeClr>
                </a:solidFill>
              </a:rPr>
              <a:t>Malnutrition</a:t>
            </a:r>
            <a:r>
              <a:rPr lang="it-IT" sz="1000" i="1" dirty="0">
                <a:solidFill>
                  <a:schemeClr val="accent6">
                    <a:lumMod val="75000"/>
                  </a:schemeClr>
                </a:solidFill>
              </a:rPr>
              <a:t> </a:t>
            </a:r>
            <a:r>
              <a:rPr lang="it-IT" sz="1000" i="1" dirty="0" err="1">
                <a:solidFill>
                  <a:schemeClr val="accent6">
                    <a:lumMod val="75000"/>
                  </a:schemeClr>
                </a:solidFill>
              </a:rPr>
              <a:t>Following</a:t>
            </a:r>
            <a:r>
              <a:rPr lang="it-IT" sz="1000" i="1" dirty="0">
                <a:solidFill>
                  <a:schemeClr val="accent6">
                    <a:lumMod val="75000"/>
                  </a:schemeClr>
                </a:solidFill>
              </a:rPr>
              <a:t> </a:t>
            </a:r>
            <a:r>
              <a:rPr lang="it-IT" sz="1000" i="1" dirty="0" err="1">
                <a:solidFill>
                  <a:schemeClr val="accent6">
                    <a:lumMod val="75000"/>
                  </a:schemeClr>
                </a:solidFill>
              </a:rPr>
              <a:t>One-Anastomosis</a:t>
            </a:r>
            <a:r>
              <a:rPr lang="it-IT" sz="1000" i="1" dirty="0">
                <a:solidFill>
                  <a:schemeClr val="accent6">
                    <a:lumMod val="75000"/>
                  </a:schemeClr>
                </a:solidFill>
              </a:rPr>
              <a:t> </a:t>
            </a:r>
            <a:r>
              <a:rPr lang="it-IT" sz="1000" i="1" dirty="0" err="1">
                <a:solidFill>
                  <a:schemeClr val="accent6">
                    <a:lumMod val="75000"/>
                  </a:schemeClr>
                </a:solidFill>
              </a:rPr>
              <a:t>Gastric</a:t>
            </a:r>
            <a:r>
              <a:rPr lang="it-IT" sz="1000" i="1" dirty="0">
                <a:solidFill>
                  <a:schemeClr val="accent6">
                    <a:lumMod val="75000"/>
                  </a:schemeClr>
                </a:solidFill>
              </a:rPr>
              <a:t> Bypass: a </a:t>
            </a:r>
            <a:r>
              <a:rPr lang="it-IT" sz="1000" i="1" dirty="0" err="1">
                <a:solidFill>
                  <a:schemeClr val="accent6">
                    <a:lumMod val="75000"/>
                  </a:schemeClr>
                </a:solidFill>
              </a:rPr>
              <a:t>Systematic</a:t>
            </a:r>
            <a:r>
              <a:rPr lang="it-IT" sz="1000" i="1" dirty="0">
                <a:solidFill>
                  <a:schemeClr val="accent6">
                    <a:lumMod val="75000"/>
                  </a:schemeClr>
                </a:solidFill>
              </a:rPr>
              <a:t> </a:t>
            </a:r>
            <a:r>
              <a:rPr lang="it-IT" sz="1000" i="1" dirty="0" err="1">
                <a:solidFill>
                  <a:schemeClr val="accent6">
                    <a:lumMod val="75000"/>
                  </a:schemeClr>
                </a:solidFill>
              </a:rPr>
              <a:t>Review</a:t>
            </a:r>
            <a:r>
              <a:rPr lang="it-IT" sz="1000" i="1" dirty="0">
                <a:solidFill>
                  <a:schemeClr val="accent6">
                    <a:lumMod val="75000"/>
                  </a:schemeClr>
                </a:solidFill>
              </a:rPr>
              <a:t>. OBES SURG </a:t>
            </a:r>
            <a:r>
              <a:rPr lang="it-IT" sz="1000" b="1" i="1" dirty="0">
                <a:solidFill>
                  <a:schemeClr val="accent6">
                    <a:lumMod val="75000"/>
                  </a:schemeClr>
                </a:solidFill>
              </a:rPr>
              <a:t>33</a:t>
            </a:r>
            <a:r>
              <a:rPr lang="it-IT" sz="1000" i="1" dirty="0">
                <a:solidFill>
                  <a:schemeClr val="accent6">
                    <a:lumMod val="75000"/>
                  </a:schemeClr>
                </a:solidFill>
              </a:rPr>
              <a:t>, 4137–4146 (2023). https://doi.org/10.1007/s11695-023-06907-6</a:t>
            </a:r>
            <a:endParaRPr lang="it-IT" sz="1000" i="1" dirty="0">
              <a:solidFill>
                <a:schemeClr val="accent6">
                  <a:lumMod val="7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trospectVTI">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Office_42167526_TF33476885.potx" id="{67A3B757-088A-4997-AD47-EBBB609AAF73}" vid="{61F4B085-7BC3-43AB-AFF0-C8B68BB76BF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7E0A2CB4-6869-426F-8BC4-A32C90CBE263}">
  <ds:schemaRefs>
    <ds:schemaRef ds:uri="http://schemas.microsoft.com/sharepoint/v3/contenttype/forms"/>
  </ds:schemaRefs>
</ds:datastoreItem>
</file>

<file path=customXml/itemProps2.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E879E6-8FFE-4154-8F2A-F7518B89B376}">
  <ds:schemaRefs>
    <ds:schemaRef ds:uri="http://purl.org/dc/dcmitype/"/>
    <ds:schemaRef ds:uri="http://schemas.microsoft.com/office/2006/documentManagement/types"/>
    <ds:schemaRef ds:uri="http://purl.org/dc/terms/"/>
    <ds:schemaRef ds:uri="71af3243-3dd4-4a8d-8c0d-dd76da1f02a5"/>
    <ds:schemaRef ds:uri="http://purl.org/dc/elements/1.1/"/>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16c05727-aa75-4e4a-9b5f-8a80a1165891"/>
  </ds:schemaRefs>
</ds:datastoreItem>
</file>

<file path=docProps/app.xml><?xml version="1.0" encoding="utf-8"?>
<Properties xmlns="http://schemas.openxmlformats.org/officeDocument/2006/extended-properties" xmlns:vt="http://schemas.openxmlformats.org/officeDocument/2006/docPropsVTypes">
  <Template>Presentazione classica per assemblea generale aziendale</Template>
  <TotalTime>579</TotalTime>
  <Words>759</Words>
  <Application>Microsoft Office PowerPoint</Application>
  <PresentationFormat>Personalizzato</PresentationFormat>
  <Paragraphs>115</Paragraphs>
  <Slides>14</Slides>
  <Notes>1</Notes>
  <HiddenSlides>0</HiddenSlides>
  <MMClips>0</MMClips>
  <ScaleCrop>false</ScaleCrop>
  <HeadingPairs>
    <vt:vector size="4" baseType="variant">
      <vt:variant>
        <vt:lpstr>Tema</vt:lpstr>
      </vt:variant>
      <vt:variant>
        <vt:i4>1</vt:i4>
      </vt:variant>
      <vt:variant>
        <vt:lpstr>Titoli diapositive</vt:lpstr>
      </vt:variant>
      <vt:variant>
        <vt:i4>14</vt:i4>
      </vt:variant>
    </vt:vector>
  </HeadingPairs>
  <TitlesOfParts>
    <vt:vector size="15" baseType="lpstr">
      <vt:lpstr>RetrospectVTI</vt:lpstr>
      <vt:lpstr>Tutto quello che bisogna sapere su OAGB   DEFICIT NUTRIZIONALI P.O.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 29-30 aprile Primo Corso ACCADEMIA SICOB Direttori: M. De Luca - M.A. Zappa</dc:title>
  <dc:creator>Eliana Rispoli</dc:creator>
  <cp:lastModifiedBy>Bene</cp:lastModifiedBy>
  <cp:revision>65</cp:revision>
  <dcterms:created xsi:type="dcterms:W3CDTF">2022-02-27T17:36:31Z</dcterms:created>
  <dcterms:modified xsi:type="dcterms:W3CDTF">2024-05-11T08:56:28Z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